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1"/>
    <p:sldMasterId id="2147483838" r:id="rId2"/>
    <p:sldMasterId id="2147483922" r:id="rId3"/>
  </p:sldMasterIdLst>
  <p:sldIdLst>
    <p:sldId id="256" r:id="rId4"/>
    <p:sldId id="257" r:id="rId5"/>
    <p:sldId id="260" r:id="rId6"/>
    <p:sldId id="261" r:id="rId7"/>
    <p:sldId id="258" r:id="rId8"/>
    <p:sldId id="259" r:id="rId9"/>
    <p:sldId id="263" r:id="rId10"/>
    <p:sldId id="264" r:id="rId11"/>
    <p:sldId id="262" r:id="rId12"/>
    <p:sldId id="269" r:id="rId13"/>
    <p:sldId id="270" r:id="rId14"/>
    <p:sldId id="271" r:id="rId15"/>
    <p:sldId id="272" r:id="rId16"/>
    <p:sldId id="273" r:id="rId17"/>
    <p:sldId id="277" r:id="rId18"/>
    <p:sldId id="266" r:id="rId19"/>
    <p:sldId id="265" r:id="rId20"/>
    <p:sldId id="267" r:id="rId21"/>
    <p:sldId id="276" r:id="rId22"/>
    <p:sldId id="268" r:id="rId23"/>
    <p:sldId id="274" r:id="rId24"/>
    <p:sldId id="278" r:id="rId25"/>
    <p:sldId id="275" r:id="rId2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116" d="100"/>
          <a:sy n="116" d="100"/>
        </p:scale>
        <p:origin x="390" y="11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80FC55A4-B98D-4E9A-BC1B-AF877AD737F9}" type="datetimeFigureOut">
              <a:rPr lang="fr-FR" smtClean="0"/>
              <a:t>21/11/2015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0E7B564-04B6-4E1C-8D93-21810440E2D9}" type="slidenum">
              <a:rPr lang="fr-FR" smtClean="0"/>
              <a:t>‹N›</a:t>
            </a:fld>
            <a:endParaRPr lang="fr-FR"/>
          </a:p>
        </p:txBody>
      </p:sp>
    </p:spTree>
    <p:extLst>
      <p:ext uri="{BB962C8B-B14F-4D97-AF65-F5344CB8AC3E}">
        <p14:creationId xmlns:p14="http://schemas.microsoft.com/office/powerpoint/2010/main" val="3637186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0FC55A4-B98D-4E9A-BC1B-AF877AD737F9}" type="datetimeFigureOut">
              <a:rPr lang="fr-FR" smtClean="0"/>
              <a:t>21/11/2015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0E7B564-04B6-4E1C-8D93-21810440E2D9}" type="slidenum">
              <a:rPr lang="fr-FR" smtClean="0"/>
              <a:t>‹N›</a:t>
            </a:fld>
            <a:endParaRPr lang="fr-FR"/>
          </a:p>
        </p:txBody>
      </p:sp>
    </p:spTree>
    <p:extLst>
      <p:ext uri="{BB962C8B-B14F-4D97-AF65-F5344CB8AC3E}">
        <p14:creationId xmlns:p14="http://schemas.microsoft.com/office/powerpoint/2010/main" val="963384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fr-FR" smtClean="0"/>
              <a:t>Modifiez le style du titre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80FC55A4-B98D-4E9A-BC1B-AF877AD737F9}" type="datetimeFigureOut">
              <a:rPr lang="fr-FR" smtClean="0"/>
              <a:t>21/11/2015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0E7B564-04B6-4E1C-8D93-21810440E2D9}" type="slidenum">
              <a:rPr lang="fr-FR" smtClean="0"/>
              <a:t>‹N›</a:t>
            </a:fld>
            <a:endParaRPr lang="fr-FR"/>
          </a:p>
        </p:txBody>
      </p:sp>
    </p:spTree>
    <p:extLst>
      <p:ext uri="{BB962C8B-B14F-4D97-AF65-F5344CB8AC3E}">
        <p14:creationId xmlns:p14="http://schemas.microsoft.com/office/powerpoint/2010/main" val="24474700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80FC55A4-B98D-4E9A-BC1B-AF877AD737F9}" type="datetimeFigureOut">
              <a:rPr lang="fr-FR" smtClean="0"/>
              <a:t>21/11/2015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0E7B564-04B6-4E1C-8D93-21810440E2D9}" type="slidenum">
              <a:rPr lang="fr-FR" smtClean="0"/>
              <a:t>‹N›</a:t>
            </a:fld>
            <a:endParaRPr lang="fr-FR"/>
          </a:p>
        </p:txBody>
      </p:sp>
    </p:spTree>
    <p:extLst>
      <p:ext uri="{BB962C8B-B14F-4D97-AF65-F5344CB8AC3E}">
        <p14:creationId xmlns:p14="http://schemas.microsoft.com/office/powerpoint/2010/main" val="42560918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0FC55A4-B98D-4E9A-BC1B-AF877AD737F9}" type="datetimeFigureOut">
              <a:rPr lang="fr-FR" smtClean="0"/>
              <a:t>21/11/2015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0E7B564-04B6-4E1C-8D93-21810440E2D9}" type="slidenum">
              <a:rPr lang="fr-FR" smtClean="0"/>
              <a:t>‹N›</a:t>
            </a:fld>
            <a:endParaRPr lang="fr-FR"/>
          </a:p>
        </p:txBody>
      </p:sp>
    </p:spTree>
    <p:extLst>
      <p:ext uri="{BB962C8B-B14F-4D97-AF65-F5344CB8AC3E}">
        <p14:creationId xmlns:p14="http://schemas.microsoft.com/office/powerpoint/2010/main" val="15631218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fr-FR" smtClean="0"/>
              <a:t>Modifiez le style du titre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0FC55A4-B98D-4E9A-BC1B-AF877AD737F9}" type="datetimeFigureOut">
              <a:rPr lang="fr-FR" smtClean="0"/>
              <a:t>21/11/2015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0E7B564-04B6-4E1C-8D93-21810440E2D9}" type="slidenum">
              <a:rPr lang="fr-FR" smtClean="0"/>
              <a:t>‹N›</a:t>
            </a:fld>
            <a:endParaRPr lang="fr-FR"/>
          </a:p>
        </p:txBody>
      </p:sp>
    </p:spTree>
    <p:extLst>
      <p:ext uri="{BB962C8B-B14F-4D97-AF65-F5344CB8AC3E}">
        <p14:creationId xmlns:p14="http://schemas.microsoft.com/office/powerpoint/2010/main" val="40991821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80FC55A4-B98D-4E9A-BC1B-AF877AD737F9}" type="datetimeFigureOut">
              <a:rPr lang="fr-FR" smtClean="0"/>
              <a:t>21/11/2015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0E7B564-04B6-4E1C-8D93-21810440E2D9}" type="slidenum">
              <a:rPr lang="fr-FR" smtClean="0"/>
              <a:t>‹N›</a:t>
            </a:fld>
            <a:endParaRPr lang="fr-FR"/>
          </a:p>
        </p:txBody>
      </p:sp>
    </p:spTree>
    <p:extLst>
      <p:ext uri="{BB962C8B-B14F-4D97-AF65-F5344CB8AC3E}">
        <p14:creationId xmlns:p14="http://schemas.microsoft.com/office/powerpoint/2010/main" val="17872534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845127" y="2507550"/>
            <a:ext cx="5156200" cy="368052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172200" y="2507550"/>
            <a:ext cx="5181601" cy="368052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6"/>
          <p:cNvSpPr>
            <a:spLocks noGrp="1"/>
          </p:cNvSpPr>
          <p:nvPr>
            <p:ph type="dt" sz="half" idx="10"/>
          </p:nvPr>
        </p:nvSpPr>
        <p:spPr/>
        <p:txBody>
          <a:bodyPr/>
          <a:lstStyle/>
          <a:p>
            <a:fld id="{80FC55A4-B98D-4E9A-BC1B-AF877AD737F9}" type="datetimeFigureOut">
              <a:rPr lang="fr-FR" smtClean="0"/>
              <a:t>21/11/2015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0E7B564-04B6-4E1C-8D93-21810440E2D9}" type="slidenum">
              <a:rPr lang="fr-FR" smtClean="0"/>
              <a:t>‹N›</a:t>
            </a:fld>
            <a:endParaRPr lang="fr-FR"/>
          </a:p>
        </p:txBody>
      </p:sp>
      <p:sp>
        <p:nvSpPr>
          <p:cNvPr id="10" name="Title 9"/>
          <p:cNvSpPr>
            <a:spLocks noGrp="1"/>
          </p:cNvSpPr>
          <p:nvPr>
            <p:ph type="title"/>
          </p:nvPr>
        </p:nvSpPr>
        <p:spPr/>
        <p:txBody>
          <a:bodyPr/>
          <a:lstStyle/>
          <a:p>
            <a:r>
              <a:rPr lang="fr-FR" smtClean="0"/>
              <a:t>Modifiez le style du titre</a:t>
            </a:r>
            <a:endParaRPr lang="en-US" dirty="0"/>
          </a:p>
        </p:txBody>
      </p:sp>
    </p:spTree>
    <p:extLst>
      <p:ext uri="{BB962C8B-B14F-4D97-AF65-F5344CB8AC3E}">
        <p14:creationId xmlns:p14="http://schemas.microsoft.com/office/powerpoint/2010/main" val="38447799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0FC55A4-B98D-4E9A-BC1B-AF877AD737F9}" type="datetimeFigureOut">
              <a:rPr lang="fr-FR" smtClean="0"/>
              <a:t>21/11/2015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0E7B564-04B6-4E1C-8D93-21810440E2D9}" type="slidenum">
              <a:rPr lang="fr-FR" smtClean="0"/>
              <a:t>‹N›</a:t>
            </a:fld>
            <a:endParaRPr lang="fr-FR"/>
          </a:p>
        </p:txBody>
      </p:sp>
      <p:sp>
        <p:nvSpPr>
          <p:cNvPr id="6" name="Title 5"/>
          <p:cNvSpPr>
            <a:spLocks noGrp="1"/>
          </p:cNvSpPr>
          <p:nvPr>
            <p:ph type="title"/>
          </p:nvPr>
        </p:nvSpPr>
        <p:spPr/>
        <p:txBody>
          <a:bodyPr/>
          <a:lstStyle/>
          <a:p>
            <a:r>
              <a:rPr lang="fr-FR" smtClean="0"/>
              <a:t>Modifiez le style du titre</a:t>
            </a:r>
            <a:endParaRPr lang="en-US"/>
          </a:p>
        </p:txBody>
      </p:sp>
    </p:spTree>
    <p:extLst>
      <p:ext uri="{BB962C8B-B14F-4D97-AF65-F5344CB8AC3E}">
        <p14:creationId xmlns:p14="http://schemas.microsoft.com/office/powerpoint/2010/main" val="25402579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FC55A4-B98D-4E9A-BC1B-AF877AD737F9}" type="datetimeFigureOut">
              <a:rPr lang="fr-FR" smtClean="0"/>
              <a:t>21/11/2015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0E7B564-04B6-4E1C-8D93-21810440E2D9}" type="slidenum">
              <a:rPr lang="fr-FR" smtClean="0"/>
              <a:t>‹N›</a:t>
            </a:fld>
            <a:endParaRPr lang="fr-FR"/>
          </a:p>
        </p:txBody>
      </p:sp>
    </p:spTree>
    <p:extLst>
      <p:ext uri="{BB962C8B-B14F-4D97-AF65-F5344CB8AC3E}">
        <p14:creationId xmlns:p14="http://schemas.microsoft.com/office/powerpoint/2010/main" val="19662887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fr-FR" smtClean="0"/>
              <a:t>Modifiez le style du titre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0FC55A4-B98D-4E9A-BC1B-AF877AD737F9}" type="datetimeFigureOut">
              <a:rPr lang="fr-FR" smtClean="0"/>
              <a:t>21/11/2015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0E7B564-04B6-4E1C-8D93-21810440E2D9}" type="slidenum">
              <a:rPr lang="fr-FR" smtClean="0"/>
              <a:t>‹N›</a:t>
            </a:fld>
            <a:endParaRPr lang="fr-FR"/>
          </a:p>
        </p:txBody>
      </p:sp>
    </p:spTree>
    <p:extLst>
      <p:ext uri="{BB962C8B-B14F-4D97-AF65-F5344CB8AC3E}">
        <p14:creationId xmlns:p14="http://schemas.microsoft.com/office/powerpoint/2010/main" val="1005156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0FC55A4-B98D-4E9A-BC1B-AF877AD737F9}" type="datetimeFigureOut">
              <a:rPr lang="fr-FR" smtClean="0"/>
              <a:t>21/11/2015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0E7B564-04B6-4E1C-8D93-21810440E2D9}" type="slidenum">
              <a:rPr lang="fr-FR" smtClean="0"/>
              <a:t>‹N›</a:t>
            </a:fld>
            <a:endParaRPr lang="fr-FR"/>
          </a:p>
        </p:txBody>
      </p:sp>
    </p:spTree>
    <p:extLst>
      <p:ext uri="{BB962C8B-B14F-4D97-AF65-F5344CB8AC3E}">
        <p14:creationId xmlns:p14="http://schemas.microsoft.com/office/powerpoint/2010/main" val="33025397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fr-FR" smtClean="0"/>
              <a:t>Modifiez le style du titre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0FC55A4-B98D-4E9A-BC1B-AF877AD737F9}" type="datetimeFigureOut">
              <a:rPr lang="fr-FR" smtClean="0"/>
              <a:t>21/11/2015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0E7B564-04B6-4E1C-8D93-21810440E2D9}" type="slidenum">
              <a:rPr lang="fr-FR" smtClean="0"/>
              <a:t>‹N›</a:t>
            </a:fld>
            <a:endParaRPr lang="fr-FR"/>
          </a:p>
        </p:txBody>
      </p:sp>
    </p:spTree>
    <p:extLst>
      <p:ext uri="{BB962C8B-B14F-4D97-AF65-F5344CB8AC3E}">
        <p14:creationId xmlns:p14="http://schemas.microsoft.com/office/powerpoint/2010/main" val="16160157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0FC55A4-B98D-4E9A-BC1B-AF877AD737F9}" type="datetimeFigureOut">
              <a:rPr lang="fr-FR" smtClean="0"/>
              <a:t>21/11/2015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0E7B564-04B6-4E1C-8D93-21810440E2D9}" type="slidenum">
              <a:rPr lang="fr-FR" smtClean="0"/>
              <a:t>‹N›</a:t>
            </a:fld>
            <a:endParaRPr lang="fr-FR"/>
          </a:p>
        </p:txBody>
      </p:sp>
    </p:spTree>
    <p:extLst>
      <p:ext uri="{BB962C8B-B14F-4D97-AF65-F5344CB8AC3E}">
        <p14:creationId xmlns:p14="http://schemas.microsoft.com/office/powerpoint/2010/main" val="31274086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fr-FR" smtClean="0"/>
              <a:t>Modifiez le style du titre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80FC55A4-B98D-4E9A-BC1B-AF877AD737F9}" type="datetimeFigureOut">
              <a:rPr lang="fr-FR" smtClean="0"/>
              <a:t>21/11/2015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0E7B564-04B6-4E1C-8D93-21810440E2D9}" type="slidenum">
              <a:rPr lang="fr-FR" smtClean="0"/>
              <a:t>‹N›</a:t>
            </a:fld>
            <a:endParaRPr lang="fr-FR"/>
          </a:p>
        </p:txBody>
      </p:sp>
    </p:spTree>
    <p:extLst>
      <p:ext uri="{BB962C8B-B14F-4D97-AF65-F5344CB8AC3E}">
        <p14:creationId xmlns:p14="http://schemas.microsoft.com/office/powerpoint/2010/main" val="30924139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910080" y="359898"/>
            <a:ext cx="987552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80FC55A4-B98D-4E9A-BC1B-AF877AD737F9}" type="datetimeFigureOut">
              <a:rPr lang="fr-FR" smtClean="0"/>
              <a:t>21/11/2015</a:t>
            </a:fld>
            <a:endParaRPr lang="fr-FR"/>
          </a:p>
        </p:txBody>
      </p:sp>
      <p:sp>
        <p:nvSpPr>
          <p:cNvPr id="20" name="Footer Placeholder 19"/>
          <p:cNvSpPr>
            <a:spLocks noGrp="1"/>
          </p:cNvSpPr>
          <p:nvPr>
            <p:ph type="ftr" sz="quarter" idx="11"/>
          </p:nvPr>
        </p:nvSpPr>
        <p:spPr/>
        <p:txBody>
          <a:bodyPr/>
          <a:lstStyle>
            <a:extLst/>
          </a:lstStyle>
          <a:p>
            <a:endParaRPr lang="fr-FR"/>
          </a:p>
        </p:txBody>
      </p:sp>
      <p:sp>
        <p:nvSpPr>
          <p:cNvPr id="10" name="Slide Number Placeholder 9"/>
          <p:cNvSpPr>
            <a:spLocks noGrp="1"/>
          </p:cNvSpPr>
          <p:nvPr>
            <p:ph type="sldNum" sz="quarter" idx="12"/>
          </p:nvPr>
        </p:nvSpPr>
        <p:spPr/>
        <p:txBody>
          <a:bodyPr/>
          <a:lstStyle>
            <a:extLst/>
          </a:lstStyle>
          <a:p>
            <a:fld id="{20E7B564-04B6-4E1C-8D93-21810440E2D9}" type="slidenum">
              <a:rPr lang="fr-FR" smtClean="0"/>
              <a:t>‹N›</a:t>
            </a:fld>
            <a:endParaRPr lang="fr-FR"/>
          </a:p>
        </p:txBody>
      </p:sp>
      <p:sp>
        <p:nvSpPr>
          <p:cNvPr id="8" name="Oval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0FC55A4-B98D-4E9A-BC1B-AF877AD737F9}" type="datetimeFigureOut">
              <a:rPr lang="fr-FR" smtClean="0"/>
              <a:t>21/11/2015</a:t>
            </a:fld>
            <a:endParaRPr lang="fr-FR"/>
          </a:p>
        </p:txBody>
      </p:sp>
      <p:sp>
        <p:nvSpPr>
          <p:cNvPr id="5" name="Footer Placeholder 4"/>
          <p:cNvSpPr>
            <a:spLocks noGrp="1"/>
          </p:cNvSpPr>
          <p:nvPr>
            <p:ph type="ftr" sz="quarter" idx="11"/>
          </p:nvPr>
        </p:nvSpPr>
        <p:spPr/>
        <p:txBody>
          <a:bodyPr/>
          <a:lstStyle>
            <a:extLst/>
          </a:lstStyle>
          <a:p>
            <a:endParaRPr lang="fr-FR"/>
          </a:p>
        </p:txBody>
      </p:sp>
      <p:sp>
        <p:nvSpPr>
          <p:cNvPr id="6" name="Slide Number Placeholder 5"/>
          <p:cNvSpPr>
            <a:spLocks noGrp="1"/>
          </p:cNvSpPr>
          <p:nvPr>
            <p:ph type="sldNum" sz="quarter" idx="12"/>
          </p:nvPr>
        </p:nvSpPr>
        <p:spPr/>
        <p:txBody>
          <a:bodyPr/>
          <a:lstStyle>
            <a:extLst/>
          </a:lstStyle>
          <a:p>
            <a:fld id="{20E7B564-04B6-4E1C-8D93-21810440E2D9}" type="slidenum">
              <a:rPr lang="fr-FR" smtClean="0"/>
              <a:t>‹N›</a:t>
            </a:fld>
            <a:endParaRPr lang="fr-F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0FC55A4-B98D-4E9A-BC1B-AF877AD737F9}" type="datetimeFigureOut">
              <a:rPr lang="fr-FR" smtClean="0"/>
              <a:t>21/11/2015</a:t>
            </a:fld>
            <a:endParaRPr lang="fr-FR"/>
          </a:p>
        </p:txBody>
      </p:sp>
      <p:sp>
        <p:nvSpPr>
          <p:cNvPr id="5" name="Footer Placeholder 4"/>
          <p:cNvSpPr>
            <a:spLocks noGrp="1"/>
          </p:cNvSpPr>
          <p:nvPr>
            <p:ph type="ftr" sz="quarter" idx="11"/>
          </p:nvPr>
        </p:nvSpPr>
        <p:spPr/>
        <p:txBody>
          <a:bodyPr/>
          <a:lstStyle>
            <a:extLst/>
          </a:lstStyle>
          <a:p>
            <a:endParaRPr lang="fr-FR"/>
          </a:p>
        </p:txBody>
      </p:sp>
      <p:sp>
        <p:nvSpPr>
          <p:cNvPr id="6" name="Slide Number Placeholder 5"/>
          <p:cNvSpPr>
            <a:spLocks noGrp="1"/>
          </p:cNvSpPr>
          <p:nvPr>
            <p:ph type="sldNum" sz="quarter" idx="12"/>
          </p:nvPr>
        </p:nvSpPr>
        <p:spPr/>
        <p:txBody>
          <a:bodyPr/>
          <a:lstStyle>
            <a:extLst/>
          </a:lstStyle>
          <a:p>
            <a:fld id="{20E7B564-04B6-4E1C-8D93-21810440E2D9}" type="slidenum">
              <a:rPr lang="fr-FR" smtClean="0"/>
              <a:t>‹N›</a:t>
            </a:fld>
            <a:endParaRPr lang="fr-FR"/>
          </a:p>
        </p:txBody>
      </p:sp>
      <p:sp>
        <p:nvSpPr>
          <p:cNvPr id="10" name="Rectangle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0FC55A4-B98D-4E9A-BC1B-AF877AD737F9}" type="datetimeFigureOut">
              <a:rPr lang="fr-FR" smtClean="0"/>
              <a:t>21/11/2015</a:t>
            </a:fld>
            <a:endParaRPr lang="fr-FR"/>
          </a:p>
        </p:txBody>
      </p:sp>
      <p:sp>
        <p:nvSpPr>
          <p:cNvPr id="6" name="Footer Placeholder 5"/>
          <p:cNvSpPr>
            <a:spLocks noGrp="1"/>
          </p:cNvSpPr>
          <p:nvPr>
            <p:ph type="ftr" sz="quarter" idx="11"/>
          </p:nvPr>
        </p:nvSpPr>
        <p:spPr/>
        <p:txBody>
          <a:bodyPr/>
          <a:lstStyle>
            <a:extLst/>
          </a:lstStyle>
          <a:p>
            <a:endParaRPr lang="fr-FR"/>
          </a:p>
        </p:txBody>
      </p:sp>
      <p:sp>
        <p:nvSpPr>
          <p:cNvPr id="7" name="Slide Number Placeholder 6"/>
          <p:cNvSpPr>
            <a:spLocks noGrp="1"/>
          </p:cNvSpPr>
          <p:nvPr>
            <p:ph type="sldNum" sz="quarter" idx="12"/>
          </p:nvPr>
        </p:nvSpPr>
        <p:spPr/>
        <p:txBody>
          <a:bodyPr/>
          <a:lstStyle>
            <a:extLst/>
          </a:lstStyle>
          <a:p>
            <a:fld id="{20E7B564-04B6-4E1C-8D93-21810440E2D9}" type="slidenum">
              <a:rPr lang="fr-FR" smtClean="0"/>
              <a:t>‹N›</a:t>
            </a:fld>
            <a:endParaRPr lang="fr-F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0FC55A4-B98D-4E9A-BC1B-AF877AD737F9}" type="datetimeFigureOut">
              <a:rPr lang="fr-FR" smtClean="0"/>
              <a:t>21/11/2015</a:t>
            </a:fld>
            <a:endParaRPr lang="fr-FR"/>
          </a:p>
        </p:txBody>
      </p:sp>
      <p:sp>
        <p:nvSpPr>
          <p:cNvPr id="8" name="Footer Placeholder 7"/>
          <p:cNvSpPr>
            <a:spLocks noGrp="1"/>
          </p:cNvSpPr>
          <p:nvPr>
            <p:ph type="ftr" sz="quarter" idx="11"/>
          </p:nvPr>
        </p:nvSpPr>
        <p:spPr/>
        <p:txBody>
          <a:bodyPr/>
          <a:lstStyle>
            <a:extLst/>
          </a:lstStyle>
          <a:p>
            <a:endParaRPr lang="fr-FR"/>
          </a:p>
        </p:txBody>
      </p:sp>
      <p:sp>
        <p:nvSpPr>
          <p:cNvPr id="9" name="Slide Number Placeholder 8"/>
          <p:cNvSpPr>
            <a:spLocks noGrp="1"/>
          </p:cNvSpPr>
          <p:nvPr>
            <p:ph type="sldNum" sz="quarter" idx="12"/>
          </p:nvPr>
        </p:nvSpPr>
        <p:spPr/>
        <p:txBody>
          <a:bodyPr/>
          <a:lstStyle>
            <a:extLst/>
          </a:lstStyle>
          <a:p>
            <a:fld id="{20E7B564-04B6-4E1C-8D93-21810440E2D9}" type="slidenum">
              <a:rPr lang="fr-FR" smtClean="0"/>
              <a:t>‹N›</a:t>
            </a:fld>
            <a:endParaRPr lang="fr-F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0FC55A4-B98D-4E9A-BC1B-AF877AD737F9}" type="datetimeFigureOut">
              <a:rPr lang="fr-FR" smtClean="0"/>
              <a:t>21/11/2015</a:t>
            </a:fld>
            <a:endParaRPr lang="fr-FR"/>
          </a:p>
        </p:txBody>
      </p:sp>
      <p:sp>
        <p:nvSpPr>
          <p:cNvPr id="4" name="Footer Placeholder 3"/>
          <p:cNvSpPr>
            <a:spLocks noGrp="1"/>
          </p:cNvSpPr>
          <p:nvPr>
            <p:ph type="ftr" sz="quarter" idx="11"/>
          </p:nvPr>
        </p:nvSpPr>
        <p:spPr/>
        <p:txBody>
          <a:bodyPr/>
          <a:lstStyle>
            <a:extLst/>
          </a:lstStyle>
          <a:p>
            <a:endParaRPr lang="fr-FR"/>
          </a:p>
        </p:txBody>
      </p:sp>
      <p:sp>
        <p:nvSpPr>
          <p:cNvPr id="5" name="Slide Number Placeholder 4"/>
          <p:cNvSpPr>
            <a:spLocks noGrp="1"/>
          </p:cNvSpPr>
          <p:nvPr>
            <p:ph type="sldNum" sz="quarter" idx="12"/>
          </p:nvPr>
        </p:nvSpPr>
        <p:spPr/>
        <p:txBody>
          <a:bodyPr/>
          <a:lstStyle>
            <a:extLst/>
          </a:lstStyle>
          <a:p>
            <a:fld id="{20E7B564-04B6-4E1C-8D93-21810440E2D9}" type="slidenum">
              <a:rPr lang="fr-FR" smtClean="0"/>
              <a:t>‹N›</a:t>
            </a:fld>
            <a:endParaRPr lang="fr-F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0FC55A4-B98D-4E9A-BC1B-AF877AD737F9}" type="datetimeFigureOut">
              <a:rPr lang="fr-FR" smtClean="0"/>
              <a:t>21/11/2015</a:t>
            </a:fld>
            <a:endParaRPr lang="fr-FR"/>
          </a:p>
        </p:txBody>
      </p:sp>
      <p:sp>
        <p:nvSpPr>
          <p:cNvPr id="3" name="Footer Placeholder 2"/>
          <p:cNvSpPr>
            <a:spLocks noGrp="1"/>
          </p:cNvSpPr>
          <p:nvPr>
            <p:ph type="ftr" sz="quarter" idx="11"/>
          </p:nvPr>
        </p:nvSpPr>
        <p:spPr/>
        <p:txBody>
          <a:bodyPr/>
          <a:lstStyle>
            <a:extLst/>
          </a:lstStyle>
          <a:p>
            <a:endParaRPr lang="fr-FR"/>
          </a:p>
        </p:txBody>
      </p:sp>
      <p:sp>
        <p:nvSpPr>
          <p:cNvPr id="4" name="Slide Number Placeholder 3"/>
          <p:cNvSpPr>
            <a:spLocks noGrp="1"/>
          </p:cNvSpPr>
          <p:nvPr>
            <p:ph type="sldNum" sz="quarter" idx="12"/>
          </p:nvPr>
        </p:nvSpPr>
        <p:spPr/>
        <p:txBody>
          <a:bodyPr/>
          <a:lstStyle>
            <a:extLst/>
          </a:lstStyle>
          <a:p>
            <a:fld id="{20E7B564-04B6-4E1C-8D93-21810440E2D9}" type="slidenum">
              <a:rPr lang="fr-FR" smtClean="0"/>
              <a:t>‹N›</a:t>
            </a:fld>
            <a:endParaRPr lang="fr-FR"/>
          </a:p>
        </p:txBody>
      </p:sp>
      <p:sp>
        <p:nvSpPr>
          <p:cNvPr id="6" name="Rectangle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fr-FR" smtClean="0"/>
              <a:t>Modifiez le style du titre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0FC55A4-B98D-4E9A-BC1B-AF877AD737F9}" type="datetimeFigureOut">
              <a:rPr lang="fr-FR" smtClean="0"/>
              <a:t>21/11/2015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0E7B564-04B6-4E1C-8D93-21810440E2D9}" type="slidenum">
              <a:rPr lang="fr-FR" smtClean="0"/>
              <a:t>‹N›</a:t>
            </a:fld>
            <a:endParaRPr lang="fr-FR"/>
          </a:p>
        </p:txBody>
      </p:sp>
    </p:spTree>
    <p:extLst>
      <p:ext uri="{BB962C8B-B14F-4D97-AF65-F5344CB8AC3E}">
        <p14:creationId xmlns:p14="http://schemas.microsoft.com/office/powerpoint/2010/main" val="177172078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0FC55A4-B98D-4E9A-BC1B-AF877AD737F9}" type="datetimeFigureOut">
              <a:rPr lang="fr-FR" smtClean="0"/>
              <a:t>21/11/2015</a:t>
            </a:fld>
            <a:endParaRPr lang="fr-FR"/>
          </a:p>
        </p:txBody>
      </p:sp>
      <p:sp>
        <p:nvSpPr>
          <p:cNvPr id="6" name="Footer Placeholder 5"/>
          <p:cNvSpPr>
            <a:spLocks noGrp="1"/>
          </p:cNvSpPr>
          <p:nvPr>
            <p:ph type="ftr" sz="quarter" idx="11"/>
          </p:nvPr>
        </p:nvSpPr>
        <p:spPr/>
        <p:txBody>
          <a:bodyPr/>
          <a:lstStyle>
            <a:extLst/>
          </a:lstStyle>
          <a:p>
            <a:endParaRPr lang="fr-FR"/>
          </a:p>
        </p:txBody>
      </p:sp>
      <p:sp>
        <p:nvSpPr>
          <p:cNvPr id="7" name="Slide Number Placeholder 6"/>
          <p:cNvSpPr>
            <a:spLocks noGrp="1"/>
          </p:cNvSpPr>
          <p:nvPr>
            <p:ph type="sldNum" sz="quarter" idx="12"/>
          </p:nvPr>
        </p:nvSpPr>
        <p:spPr/>
        <p:txBody>
          <a:bodyPr/>
          <a:lstStyle>
            <a:extLst/>
          </a:lstStyle>
          <a:p>
            <a:fld id="{20E7B564-04B6-4E1C-8D93-21810440E2D9}" type="slidenum">
              <a:rPr lang="fr-FR" smtClean="0"/>
              <a:t>‹N›</a:t>
            </a:fld>
            <a:endParaRPr lang="fr-F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80FC55A4-B98D-4E9A-BC1B-AF877AD737F9}" type="datetimeFigureOut">
              <a:rPr lang="fr-FR" smtClean="0"/>
              <a:t>21/11/2015</a:t>
            </a:fld>
            <a:endParaRPr lang="fr-FR"/>
          </a:p>
        </p:txBody>
      </p:sp>
      <p:sp>
        <p:nvSpPr>
          <p:cNvPr id="6" name="Footer Placeholder 5"/>
          <p:cNvSpPr>
            <a:spLocks noGrp="1"/>
          </p:cNvSpPr>
          <p:nvPr>
            <p:ph type="ftr" sz="quarter" idx="11"/>
          </p:nvPr>
        </p:nvSpPr>
        <p:spPr/>
        <p:txBody>
          <a:bodyPr/>
          <a:lstStyle>
            <a:extLst/>
          </a:lstStyle>
          <a:p>
            <a:endParaRPr lang="fr-FR"/>
          </a:p>
        </p:txBody>
      </p:sp>
      <p:sp>
        <p:nvSpPr>
          <p:cNvPr id="7" name="Slide Number Placeholder 6"/>
          <p:cNvSpPr>
            <a:spLocks noGrp="1"/>
          </p:cNvSpPr>
          <p:nvPr>
            <p:ph type="sldNum" sz="quarter" idx="12"/>
          </p:nvPr>
        </p:nvSpPr>
        <p:spPr/>
        <p:txBody>
          <a:bodyPr/>
          <a:lstStyle>
            <a:extLst/>
          </a:lstStyle>
          <a:p>
            <a:fld id="{20E7B564-04B6-4E1C-8D93-21810440E2D9}" type="slidenum">
              <a:rPr lang="fr-FR" smtClean="0"/>
              <a:t>‹N›</a:t>
            </a:fld>
            <a:endParaRPr lang="fr-FR"/>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0FC55A4-B98D-4E9A-BC1B-AF877AD737F9}" type="datetimeFigureOut">
              <a:rPr lang="fr-FR" smtClean="0"/>
              <a:t>21/11/2015</a:t>
            </a:fld>
            <a:endParaRPr lang="fr-FR"/>
          </a:p>
        </p:txBody>
      </p:sp>
      <p:sp>
        <p:nvSpPr>
          <p:cNvPr id="5" name="Footer Placeholder 4"/>
          <p:cNvSpPr>
            <a:spLocks noGrp="1"/>
          </p:cNvSpPr>
          <p:nvPr>
            <p:ph type="ftr" sz="quarter" idx="11"/>
          </p:nvPr>
        </p:nvSpPr>
        <p:spPr/>
        <p:txBody>
          <a:bodyPr/>
          <a:lstStyle>
            <a:extLst/>
          </a:lstStyle>
          <a:p>
            <a:endParaRPr lang="fr-FR"/>
          </a:p>
        </p:txBody>
      </p:sp>
      <p:sp>
        <p:nvSpPr>
          <p:cNvPr id="6" name="Slide Number Placeholder 5"/>
          <p:cNvSpPr>
            <a:spLocks noGrp="1"/>
          </p:cNvSpPr>
          <p:nvPr>
            <p:ph type="sldNum" sz="quarter" idx="12"/>
          </p:nvPr>
        </p:nvSpPr>
        <p:spPr/>
        <p:txBody>
          <a:bodyPr/>
          <a:lstStyle>
            <a:extLst/>
          </a:lstStyle>
          <a:p>
            <a:fld id="{20E7B564-04B6-4E1C-8D93-21810440E2D9}" type="slidenum">
              <a:rPr lang="fr-FR" smtClean="0"/>
              <a:t>‹N›</a:t>
            </a:fld>
            <a:endParaRPr lang="fr-F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524000" y="274641"/>
            <a:ext cx="7416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0FC55A4-B98D-4E9A-BC1B-AF877AD737F9}" type="datetimeFigureOut">
              <a:rPr lang="fr-FR" smtClean="0"/>
              <a:t>21/11/2015</a:t>
            </a:fld>
            <a:endParaRPr lang="fr-FR"/>
          </a:p>
        </p:txBody>
      </p:sp>
      <p:sp>
        <p:nvSpPr>
          <p:cNvPr id="5" name="Footer Placeholder 4"/>
          <p:cNvSpPr>
            <a:spLocks noGrp="1"/>
          </p:cNvSpPr>
          <p:nvPr>
            <p:ph type="ftr" sz="quarter" idx="11"/>
          </p:nvPr>
        </p:nvSpPr>
        <p:spPr/>
        <p:txBody>
          <a:bodyPr/>
          <a:lstStyle>
            <a:extLst/>
          </a:lstStyle>
          <a:p>
            <a:endParaRPr lang="fr-FR"/>
          </a:p>
        </p:txBody>
      </p:sp>
      <p:sp>
        <p:nvSpPr>
          <p:cNvPr id="6" name="Slide Number Placeholder 5"/>
          <p:cNvSpPr>
            <a:spLocks noGrp="1"/>
          </p:cNvSpPr>
          <p:nvPr>
            <p:ph type="sldNum" sz="quarter" idx="12"/>
          </p:nvPr>
        </p:nvSpPr>
        <p:spPr/>
        <p:txBody>
          <a:bodyPr/>
          <a:lstStyle>
            <a:extLst/>
          </a:lstStyle>
          <a:p>
            <a:fld id="{20E7B564-04B6-4E1C-8D93-21810440E2D9}"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80FC55A4-B98D-4E9A-BC1B-AF877AD737F9}" type="datetimeFigureOut">
              <a:rPr lang="fr-FR" smtClean="0"/>
              <a:t>21/11/2015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0E7B564-04B6-4E1C-8D93-21810440E2D9}" type="slidenum">
              <a:rPr lang="fr-FR" smtClean="0"/>
              <a:t>‹N›</a:t>
            </a:fld>
            <a:endParaRPr lang="fr-FR"/>
          </a:p>
        </p:txBody>
      </p:sp>
    </p:spTree>
    <p:extLst>
      <p:ext uri="{BB962C8B-B14F-4D97-AF65-F5344CB8AC3E}">
        <p14:creationId xmlns:p14="http://schemas.microsoft.com/office/powerpoint/2010/main" val="2191490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845127" y="2507550"/>
            <a:ext cx="5156200" cy="368052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172200" y="2507550"/>
            <a:ext cx="5181601" cy="368052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6"/>
          <p:cNvSpPr>
            <a:spLocks noGrp="1"/>
          </p:cNvSpPr>
          <p:nvPr>
            <p:ph type="dt" sz="half" idx="10"/>
          </p:nvPr>
        </p:nvSpPr>
        <p:spPr/>
        <p:txBody>
          <a:bodyPr/>
          <a:lstStyle/>
          <a:p>
            <a:fld id="{80FC55A4-B98D-4E9A-BC1B-AF877AD737F9}" type="datetimeFigureOut">
              <a:rPr lang="fr-FR" smtClean="0"/>
              <a:t>21/11/2015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0E7B564-04B6-4E1C-8D93-21810440E2D9}" type="slidenum">
              <a:rPr lang="fr-FR" smtClean="0"/>
              <a:t>‹N›</a:t>
            </a:fld>
            <a:endParaRPr lang="fr-FR"/>
          </a:p>
        </p:txBody>
      </p:sp>
      <p:sp>
        <p:nvSpPr>
          <p:cNvPr id="10" name="Title 9"/>
          <p:cNvSpPr>
            <a:spLocks noGrp="1"/>
          </p:cNvSpPr>
          <p:nvPr>
            <p:ph type="title"/>
          </p:nvPr>
        </p:nvSpPr>
        <p:spPr/>
        <p:txBody>
          <a:bodyPr/>
          <a:lstStyle/>
          <a:p>
            <a:r>
              <a:rPr lang="fr-FR" smtClean="0"/>
              <a:t>Modifiez le style du titre</a:t>
            </a:r>
            <a:endParaRPr lang="en-US" dirty="0"/>
          </a:p>
        </p:txBody>
      </p:sp>
    </p:spTree>
    <p:extLst>
      <p:ext uri="{BB962C8B-B14F-4D97-AF65-F5344CB8AC3E}">
        <p14:creationId xmlns:p14="http://schemas.microsoft.com/office/powerpoint/2010/main" val="4151077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0FC55A4-B98D-4E9A-BC1B-AF877AD737F9}" type="datetimeFigureOut">
              <a:rPr lang="fr-FR" smtClean="0"/>
              <a:t>21/11/2015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0E7B564-04B6-4E1C-8D93-21810440E2D9}" type="slidenum">
              <a:rPr lang="fr-FR" smtClean="0"/>
              <a:t>‹N›</a:t>
            </a:fld>
            <a:endParaRPr lang="fr-FR"/>
          </a:p>
        </p:txBody>
      </p:sp>
      <p:sp>
        <p:nvSpPr>
          <p:cNvPr id="6" name="Title 5"/>
          <p:cNvSpPr>
            <a:spLocks noGrp="1"/>
          </p:cNvSpPr>
          <p:nvPr>
            <p:ph type="title"/>
          </p:nvPr>
        </p:nvSpPr>
        <p:spPr/>
        <p:txBody>
          <a:bodyPr/>
          <a:lstStyle/>
          <a:p>
            <a:r>
              <a:rPr lang="fr-FR" smtClean="0"/>
              <a:t>Modifiez le style du titre</a:t>
            </a:r>
            <a:endParaRPr lang="en-US"/>
          </a:p>
        </p:txBody>
      </p:sp>
    </p:spTree>
    <p:extLst>
      <p:ext uri="{BB962C8B-B14F-4D97-AF65-F5344CB8AC3E}">
        <p14:creationId xmlns:p14="http://schemas.microsoft.com/office/powerpoint/2010/main" val="651790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FC55A4-B98D-4E9A-BC1B-AF877AD737F9}" type="datetimeFigureOut">
              <a:rPr lang="fr-FR" smtClean="0"/>
              <a:t>21/11/2015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0E7B564-04B6-4E1C-8D93-21810440E2D9}" type="slidenum">
              <a:rPr lang="fr-FR" smtClean="0"/>
              <a:t>‹N›</a:t>
            </a:fld>
            <a:endParaRPr lang="fr-FR"/>
          </a:p>
        </p:txBody>
      </p:sp>
    </p:spTree>
    <p:extLst>
      <p:ext uri="{BB962C8B-B14F-4D97-AF65-F5344CB8AC3E}">
        <p14:creationId xmlns:p14="http://schemas.microsoft.com/office/powerpoint/2010/main" val="2631747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fr-FR" smtClean="0"/>
              <a:t>Modifiez le style du titre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0FC55A4-B98D-4E9A-BC1B-AF877AD737F9}" type="datetimeFigureOut">
              <a:rPr lang="fr-FR" smtClean="0"/>
              <a:t>21/11/2015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0E7B564-04B6-4E1C-8D93-21810440E2D9}" type="slidenum">
              <a:rPr lang="fr-FR" smtClean="0"/>
              <a:t>‹N›</a:t>
            </a:fld>
            <a:endParaRPr lang="fr-FR"/>
          </a:p>
        </p:txBody>
      </p:sp>
    </p:spTree>
    <p:extLst>
      <p:ext uri="{BB962C8B-B14F-4D97-AF65-F5344CB8AC3E}">
        <p14:creationId xmlns:p14="http://schemas.microsoft.com/office/powerpoint/2010/main" val="3422496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fr-FR" smtClean="0"/>
              <a:t>Modifiez le style du titre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0FC55A4-B98D-4E9A-BC1B-AF877AD737F9}" type="datetimeFigureOut">
              <a:rPr lang="fr-FR" smtClean="0"/>
              <a:t>21/11/2015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0E7B564-04B6-4E1C-8D93-21810440E2D9}" type="slidenum">
              <a:rPr lang="fr-FR" smtClean="0"/>
              <a:t>‹N›</a:t>
            </a:fld>
            <a:endParaRPr lang="fr-FR"/>
          </a:p>
        </p:txBody>
      </p:sp>
    </p:spTree>
    <p:extLst>
      <p:ext uri="{BB962C8B-B14F-4D97-AF65-F5344CB8AC3E}">
        <p14:creationId xmlns:p14="http://schemas.microsoft.com/office/powerpoint/2010/main" val="2056246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80FC55A4-B98D-4E9A-BC1B-AF877AD737F9}" type="datetimeFigureOut">
              <a:rPr lang="fr-FR" smtClean="0"/>
              <a:t>21/11/2015</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fr-FR"/>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20E7B564-04B6-4E1C-8D93-21810440E2D9}" type="slidenum">
              <a:rPr lang="fr-FR" smtClean="0"/>
              <a:t>‹N›</a:t>
            </a:fld>
            <a:endParaRPr lang="fr-FR"/>
          </a:p>
        </p:txBody>
      </p:sp>
    </p:spTree>
    <p:extLst>
      <p:ext uri="{BB962C8B-B14F-4D97-AF65-F5344CB8AC3E}">
        <p14:creationId xmlns:p14="http://schemas.microsoft.com/office/powerpoint/2010/main" val="2296709297"/>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80FC55A4-B98D-4E9A-BC1B-AF877AD737F9}" type="datetimeFigureOut">
              <a:rPr lang="fr-FR" smtClean="0"/>
              <a:t>21/11/2015</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fr-FR"/>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20E7B564-04B6-4E1C-8D93-21810440E2D9}" type="slidenum">
              <a:rPr lang="fr-FR" smtClean="0"/>
              <a:t>‹N›</a:t>
            </a:fld>
            <a:endParaRPr lang="fr-FR"/>
          </a:p>
        </p:txBody>
      </p:sp>
    </p:spTree>
    <p:extLst>
      <p:ext uri="{BB962C8B-B14F-4D97-AF65-F5344CB8AC3E}">
        <p14:creationId xmlns:p14="http://schemas.microsoft.com/office/powerpoint/2010/main" val="3332470900"/>
      </p:ext>
    </p:extLst>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0FC55A4-B98D-4E9A-BC1B-AF877AD737F9}" type="datetimeFigureOut">
              <a:rPr lang="fr-FR" smtClean="0"/>
              <a:t>21/11/2015</a:t>
            </a:fld>
            <a:endParaRPr lang="fr-FR"/>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0E7B564-04B6-4E1C-8D93-21810440E2D9}" type="slidenum">
              <a:rPr lang="fr-FR" smtClean="0"/>
              <a:t>‹N›</a:t>
            </a:fld>
            <a:endParaRPr lang="fr-FR"/>
          </a:p>
        </p:txBody>
      </p:sp>
      <p:sp>
        <p:nvSpPr>
          <p:cNvPr id="15" name="Rectangle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 id="214748393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2400" b="1" dirty="0" smtClean="0"/>
              <a:t>EU Directive on actions for damages for </a:t>
            </a:r>
            <a:r>
              <a:rPr lang="fr-FR" sz="2400" b="1" dirty="0" err="1" smtClean="0"/>
              <a:t>infringement</a:t>
            </a:r>
            <a:r>
              <a:rPr lang="fr-FR" sz="2400" b="1" dirty="0" smtClean="0"/>
              <a:t> of </a:t>
            </a:r>
            <a:r>
              <a:rPr lang="fr-FR" sz="2400" b="1" dirty="0" err="1" smtClean="0"/>
              <a:t>competition</a:t>
            </a:r>
            <a:r>
              <a:rPr lang="fr-FR" sz="2400" b="1" dirty="0" smtClean="0"/>
              <a:t> </a:t>
            </a:r>
            <a:r>
              <a:rPr lang="fr-FR" sz="2400" b="1" dirty="0" err="1" smtClean="0"/>
              <a:t>law</a:t>
            </a:r>
            <a:r>
              <a:rPr lang="fr-FR" sz="2400" b="1" dirty="0" smtClean="0"/>
              <a:t> : </a:t>
            </a:r>
            <a:r>
              <a:rPr lang="fr-FR" sz="2400" b="1" dirty="0" err="1" smtClean="0"/>
              <a:t>what</a:t>
            </a:r>
            <a:r>
              <a:rPr lang="fr-FR" sz="2400" b="1" dirty="0" smtClean="0"/>
              <a:t> changes are </a:t>
            </a:r>
            <a:r>
              <a:rPr lang="fr-FR" sz="2400" b="1" dirty="0" err="1" smtClean="0"/>
              <a:t>expected</a:t>
            </a:r>
            <a:r>
              <a:rPr lang="fr-FR" sz="2400" b="1" dirty="0" smtClean="0"/>
              <a:t>  in France?</a:t>
            </a:r>
            <a:endParaRPr lang="fr-FR" sz="2400" b="1" dirty="0"/>
          </a:p>
        </p:txBody>
      </p:sp>
      <p:sp>
        <p:nvSpPr>
          <p:cNvPr id="3" name="Sous-titre 2"/>
          <p:cNvSpPr>
            <a:spLocks noGrp="1"/>
          </p:cNvSpPr>
          <p:nvPr>
            <p:ph type="subTitle" idx="1"/>
          </p:nvPr>
        </p:nvSpPr>
        <p:spPr/>
        <p:txBody>
          <a:bodyPr>
            <a:normAutofit fontScale="70000" lnSpcReduction="20000"/>
          </a:bodyPr>
          <a:lstStyle/>
          <a:p>
            <a:endParaRPr lang="fr-FR" sz="2000" b="1" dirty="0" smtClean="0"/>
          </a:p>
          <a:p>
            <a:endParaRPr lang="fr-FR" sz="2000" b="1" dirty="0" smtClean="0"/>
          </a:p>
          <a:p>
            <a:r>
              <a:rPr lang="fr-FR" sz="2000" b="1" dirty="0" smtClean="0"/>
              <a:t>Pr. Philippe CORRUBLE</a:t>
            </a:r>
          </a:p>
          <a:p>
            <a:r>
              <a:rPr lang="fr-FR" sz="2000" dirty="0" smtClean="0"/>
              <a:t>HEC Paris</a:t>
            </a:r>
          </a:p>
          <a:p>
            <a:r>
              <a:rPr lang="fr-FR" sz="2000" dirty="0" smtClean="0"/>
              <a:t>Of </a:t>
            </a:r>
            <a:r>
              <a:rPr lang="fr-FR" sz="2000" dirty="0" err="1" smtClean="0"/>
              <a:t>Counsel</a:t>
            </a:r>
            <a:r>
              <a:rPr lang="fr-FR" sz="2000" dirty="0" smtClean="0"/>
              <a:t>, </a:t>
            </a:r>
            <a:r>
              <a:rPr lang="fr-FR" sz="2000" dirty="0" err="1" smtClean="0"/>
              <a:t>Ince</a:t>
            </a:r>
            <a:r>
              <a:rPr lang="fr-FR" sz="2000" dirty="0" smtClean="0"/>
              <a:t> &amp; Co</a:t>
            </a:r>
          </a:p>
          <a:p>
            <a:r>
              <a:rPr lang="fr-FR" sz="2000" dirty="0" err="1" smtClean="0"/>
              <a:t>November</a:t>
            </a:r>
            <a:r>
              <a:rPr lang="fr-FR" sz="2000" dirty="0" smtClean="0"/>
              <a:t> 20, 2015</a:t>
            </a:r>
          </a:p>
          <a:p>
            <a:r>
              <a:rPr lang="fr-FR" sz="2000" dirty="0"/>
              <a:t>Genova</a:t>
            </a:r>
          </a:p>
          <a:p>
            <a:endParaRPr lang="fr-FR" sz="2000" dirty="0" smtClean="0"/>
          </a:p>
          <a:p>
            <a:endParaRPr lang="fr-FR" sz="2000" dirty="0"/>
          </a:p>
        </p:txBody>
      </p:sp>
    </p:spTree>
    <p:extLst>
      <p:ext uri="{BB962C8B-B14F-4D97-AF65-F5344CB8AC3E}">
        <p14:creationId xmlns:p14="http://schemas.microsoft.com/office/powerpoint/2010/main" val="1948566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t>3.1 </a:t>
            </a:r>
            <a:r>
              <a:rPr lang="fr-FR" sz="2800" b="1" dirty="0" err="1" smtClean="0"/>
              <a:t>Burden</a:t>
            </a:r>
            <a:r>
              <a:rPr lang="fr-FR" sz="2800" b="1" dirty="0" smtClean="0"/>
              <a:t> of proof – Quantification of the damage</a:t>
            </a:r>
            <a:endParaRPr lang="fr-FR" sz="2800" b="1" dirty="0"/>
          </a:p>
        </p:txBody>
      </p:sp>
      <p:sp>
        <p:nvSpPr>
          <p:cNvPr id="3" name="Espace réservé du contenu 2"/>
          <p:cNvSpPr>
            <a:spLocks noGrp="1"/>
          </p:cNvSpPr>
          <p:nvPr>
            <p:ph idx="1"/>
          </p:nvPr>
        </p:nvSpPr>
        <p:spPr/>
        <p:txBody>
          <a:bodyPr>
            <a:normAutofit/>
          </a:bodyPr>
          <a:lstStyle/>
          <a:p>
            <a:pPr algn="just"/>
            <a:r>
              <a:rPr lang="fr-FR" sz="2400" dirty="0" err="1" smtClean="0"/>
              <a:t>Reminder</a:t>
            </a:r>
            <a:r>
              <a:rPr lang="fr-FR" sz="2400" dirty="0" smtClean="0"/>
              <a:t>: </a:t>
            </a:r>
            <a:r>
              <a:rPr lang="fr-FR" sz="2400" dirty="0"/>
              <a:t>n</a:t>
            </a:r>
            <a:r>
              <a:rPr lang="fr-FR" sz="2400" dirty="0" smtClean="0"/>
              <a:t>o </a:t>
            </a:r>
            <a:r>
              <a:rPr lang="fr-FR" sz="2400" dirty="0" err="1" smtClean="0"/>
              <a:t>specific</a:t>
            </a:r>
            <a:r>
              <a:rPr lang="fr-FR" sz="2400" dirty="0" smtClean="0"/>
              <a:t> </a:t>
            </a:r>
            <a:r>
              <a:rPr lang="fr-FR" sz="2400" dirty="0" err="1" smtClean="0"/>
              <a:t>rules</a:t>
            </a:r>
            <a:r>
              <a:rPr lang="fr-FR" sz="2400" dirty="0" smtClean="0"/>
              <a:t> applicable to actions for </a:t>
            </a:r>
            <a:r>
              <a:rPr lang="fr-FR" sz="2400" dirty="0" err="1" smtClean="0"/>
              <a:t>competition</a:t>
            </a:r>
            <a:r>
              <a:rPr lang="fr-FR" sz="2400" dirty="0" smtClean="0"/>
              <a:t> damages. General provisions </a:t>
            </a:r>
            <a:r>
              <a:rPr lang="fr-FR" sz="2400" dirty="0" err="1" smtClean="0"/>
              <a:t>apply</a:t>
            </a:r>
            <a:r>
              <a:rPr lang="fr-FR" sz="2400" dirty="0" smtClean="0"/>
              <a:t>, </a:t>
            </a:r>
            <a:r>
              <a:rPr lang="fr-FR" sz="2400" dirty="0" err="1" smtClean="0"/>
              <a:t>with</a:t>
            </a:r>
            <a:r>
              <a:rPr lang="fr-FR" sz="2400" dirty="0" smtClean="0"/>
              <a:t> the standard applicable in civil </a:t>
            </a:r>
            <a:r>
              <a:rPr lang="fr-FR" sz="2400" dirty="0" err="1" smtClean="0"/>
              <a:t>proceedings</a:t>
            </a:r>
            <a:endParaRPr lang="fr-FR" sz="2400" dirty="0" smtClean="0"/>
          </a:p>
          <a:p>
            <a:pPr algn="just"/>
            <a:r>
              <a:rPr lang="fr-FR" sz="2400" dirty="0" err="1" smtClean="0"/>
              <a:t>Burden</a:t>
            </a:r>
            <a:r>
              <a:rPr lang="fr-FR" sz="2400" dirty="0" smtClean="0"/>
              <a:t> of proof on the </a:t>
            </a:r>
            <a:r>
              <a:rPr lang="fr-FR" sz="2400" dirty="0" err="1" smtClean="0"/>
              <a:t>plaintiff</a:t>
            </a:r>
            <a:endParaRPr lang="fr-FR" sz="2400" dirty="0"/>
          </a:p>
          <a:p>
            <a:pPr algn="just"/>
            <a:r>
              <a:rPr lang="fr-FR" sz="2400" dirty="0" err="1" smtClean="0"/>
              <a:t>Need</a:t>
            </a:r>
            <a:r>
              <a:rPr lang="fr-FR" sz="2400" dirty="0" smtClean="0"/>
              <a:t> to </a:t>
            </a:r>
            <a:r>
              <a:rPr lang="fr-FR" sz="2400" dirty="0" err="1" smtClean="0"/>
              <a:t>establish</a:t>
            </a:r>
            <a:r>
              <a:rPr lang="fr-FR" sz="2400" dirty="0" smtClean="0"/>
              <a:t>:</a:t>
            </a:r>
          </a:p>
          <a:p>
            <a:pPr algn="just"/>
            <a:r>
              <a:rPr lang="fr-FR" sz="2400" dirty="0" smtClean="0"/>
              <a:t>- </a:t>
            </a:r>
            <a:r>
              <a:rPr lang="fr-FR" sz="2400" dirty="0" err="1" smtClean="0"/>
              <a:t>Fault</a:t>
            </a:r>
            <a:endParaRPr lang="fr-FR" sz="2400" dirty="0" smtClean="0"/>
          </a:p>
          <a:p>
            <a:pPr algn="just"/>
            <a:r>
              <a:rPr lang="fr-FR" sz="2400" dirty="0" smtClean="0"/>
              <a:t>- Damage</a:t>
            </a:r>
          </a:p>
          <a:p>
            <a:pPr algn="just"/>
            <a:r>
              <a:rPr lang="fr-FR" sz="2400" dirty="0" smtClean="0"/>
              <a:t>- Causal </a:t>
            </a:r>
            <a:r>
              <a:rPr lang="fr-FR" sz="2400" dirty="0" err="1" smtClean="0"/>
              <a:t>link</a:t>
            </a:r>
            <a:r>
              <a:rPr lang="fr-FR" sz="2400" dirty="0" smtClean="0"/>
              <a:t> </a:t>
            </a:r>
            <a:r>
              <a:rPr lang="fr-FR" sz="2400" dirty="0" err="1" smtClean="0"/>
              <a:t>between</a:t>
            </a:r>
            <a:r>
              <a:rPr lang="fr-FR" sz="2400" dirty="0" smtClean="0"/>
              <a:t> </a:t>
            </a:r>
            <a:r>
              <a:rPr lang="fr-FR" sz="2400" dirty="0" err="1" smtClean="0"/>
              <a:t>them</a:t>
            </a:r>
            <a:endParaRPr lang="fr-FR" sz="2400" dirty="0"/>
          </a:p>
          <a:p>
            <a:pPr algn="just"/>
            <a:r>
              <a:rPr lang="en-US" sz="2400" dirty="0" smtClean="0"/>
              <a:t>The </a:t>
            </a:r>
            <a:r>
              <a:rPr lang="en-US" sz="2400" dirty="0"/>
              <a:t>Court of Appeal of Paris considered that a damage deduced inevitably of an anticompetitive </a:t>
            </a:r>
            <a:r>
              <a:rPr lang="en-US" sz="2400" dirty="0" smtClean="0"/>
              <a:t>practice. </a:t>
            </a:r>
            <a:r>
              <a:rPr lang="fr-FR" sz="2400" dirty="0"/>
              <a:t>CA Paris, 26 juin 2013, </a:t>
            </a:r>
            <a:r>
              <a:rPr lang="fr-FR" sz="2400" dirty="0" smtClean="0"/>
              <a:t>12/04441</a:t>
            </a:r>
            <a:endParaRPr lang="fr-FR" sz="2400" dirty="0"/>
          </a:p>
          <a:p>
            <a:pPr algn="just"/>
            <a:r>
              <a:rPr lang="fr-FR" sz="2400" dirty="0" smtClean="0"/>
              <a:t>But </a:t>
            </a:r>
            <a:r>
              <a:rPr lang="fr-FR" sz="2400" dirty="0" err="1" smtClean="0"/>
              <a:t>what</a:t>
            </a:r>
            <a:r>
              <a:rPr lang="fr-FR" sz="2400" dirty="0" smtClean="0"/>
              <a:t> damage ? : quantification of the damage must </a:t>
            </a:r>
            <a:r>
              <a:rPr lang="fr-FR" sz="2400" dirty="0" err="1" smtClean="0"/>
              <a:t>be</a:t>
            </a:r>
            <a:r>
              <a:rPr lang="fr-FR" sz="2400" dirty="0" smtClean="0"/>
              <a:t> </a:t>
            </a:r>
            <a:r>
              <a:rPr lang="fr-FR" sz="2400" dirty="0" err="1" smtClean="0"/>
              <a:t>advanced</a:t>
            </a:r>
            <a:r>
              <a:rPr lang="fr-FR" sz="2400" dirty="0" smtClean="0"/>
              <a:t> by </a:t>
            </a:r>
            <a:r>
              <a:rPr lang="fr-FR" sz="2400" dirty="0" err="1" smtClean="0"/>
              <a:t>plaintiff</a:t>
            </a:r>
            <a:endParaRPr lang="fr-FR" sz="2400" dirty="0" smtClean="0"/>
          </a:p>
        </p:txBody>
      </p:sp>
    </p:spTree>
    <p:extLst>
      <p:ext uri="{BB962C8B-B14F-4D97-AF65-F5344CB8AC3E}">
        <p14:creationId xmlns:p14="http://schemas.microsoft.com/office/powerpoint/2010/main" val="39097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t>Quantification of the damage : the obstacle of </a:t>
            </a:r>
            <a:r>
              <a:rPr lang="fr-FR" sz="2800" b="1" dirty="0" err="1" smtClean="0"/>
              <a:t>certainty</a:t>
            </a:r>
            <a:endParaRPr lang="fr-FR" sz="2800" b="1" dirty="0"/>
          </a:p>
        </p:txBody>
      </p:sp>
      <p:sp>
        <p:nvSpPr>
          <p:cNvPr id="3" name="Espace réservé du contenu 2"/>
          <p:cNvSpPr>
            <a:spLocks noGrp="1"/>
          </p:cNvSpPr>
          <p:nvPr>
            <p:ph idx="1"/>
          </p:nvPr>
        </p:nvSpPr>
        <p:spPr/>
        <p:txBody>
          <a:bodyPr>
            <a:normAutofit lnSpcReduction="10000"/>
          </a:bodyPr>
          <a:lstStyle/>
          <a:p>
            <a:r>
              <a:rPr lang="fr-FR" sz="2400" dirty="0" smtClean="0"/>
              <a:t>The damage must </a:t>
            </a:r>
            <a:r>
              <a:rPr lang="fr-FR" sz="2400" dirty="0" err="1" smtClean="0"/>
              <a:t>be</a:t>
            </a:r>
            <a:r>
              <a:rPr lang="fr-FR" sz="2400" dirty="0" smtClean="0"/>
              <a:t> </a:t>
            </a:r>
            <a:r>
              <a:rPr lang="en-US" sz="2400" dirty="0" smtClean="0"/>
              <a:t>direct</a:t>
            </a:r>
            <a:r>
              <a:rPr lang="en-US" sz="2400" dirty="0"/>
              <a:t>, current and </a:t>
            </a:r>
            <a:r>
              <a:rPr lang="en-US" sz="2400" u="sng" dirty="0" smtClean="0"/>
              <a:t>certain</a:t>
            </a:r>
          </a:p>
          <a:p>
            <a:r>
              <a:rPr lang="fr-FR" sz="2400" dirty="0" smtClean="0"/>
              <a:t>CA Paris, ch.5 July 2 2015 </a:t>
            </a:r>
          </a:p>
          <a:p>
            <a:r>
              <a:rPr lang="fr-FR" sz="2400" dirty="0" smtClean="0"/>
              <a:t>Public tender </a:t>
            </a:r>
            <a:r>
              <a:rPr lang="fr-FR" sz="2400" dirty="0" err="1" smtClean="0"/>
              <a:t>launched</a:t>
            </a:r>
            <a:r>
              <a:rPr lang="fr-FR" sz="2400" dirty="0" smtClean="0"/>
              <a:t> by EDF</a:t>
            </a:r>
          </a:p>
          <a:p>
            <a:r>
              <a:rPr lang="fr-FR" sz="2400" dirty="0" smtClean="0"/>
              <a:t>Exchange of informations </a:t>
            </a:r>
            <a:r>
              <a:rPr lang="fr-FR" sz="2400" dirty="0" err="1" smtClean="0"/>
              <a:t>among</a:t>
            </a:r>
            <a:r>
              <a:rPr lang="fr-FR" sz="2400" dirty="0" smtClean="0"/>
              <a:t> </a:t>
            </a:r>
            <a:r>
              <a:rPr lang="fr-FR" sz="2400" dirty="0" err="1" smtClean="0"/>
              <a:t>tendering</a:t>
            </a:r>
            <a:r>
              <a:rPr lang="fr-FR" sz="2400" dirty="0" smtClean="0"/>
              <a:t> </a:t>
            </a:r>
            <a:r>
              <a:rPr lang="fr-FR" sz="2400" dirty="0" err="1" smtClean="0"/>
              <a:t>firms</a:t>
            </a:r>
            <a:r>
              <a:rPr lang="fr-FR" sz="2400" dirty="0" smtClean="0"/>
              <a:t> </a:t>
            </a:r>
            <a:r>
              <a:rPr lang="fr-FR" sz="2400" dirty="0" err="1" smtClean="0"/>
              <a:t>condemned</a:t>
            </a:r>
            <a:r>
              <a:rPr lang="fr-FR" sz="2400" dirty="0" smtClean="0"/>
              <a:t> by French </a:t>
            </a:r>
            <a:r>
              <a:rPr lang="fr-FR" sz="2400" dirty="0" err="1" smtClean="0"/>
              <a:t>Competition</a:t>
            </a:r>
            <a:r>
              <a:rPr lang="fr-FR" sz="2400" dirty="0" smtClean="0"/>
              <a:t> </a:t>
            </a:r>
            <a:r>
              <a:rPr lang="fr-FR" sz="2400" dirty="0" err="1" smtClean="0"/>
              <a:t>Authority</a:t>
            </a:r>
            <a:endParaRPr lang="fr-FR" sz="2400" dirty="0" smtClean="0"/>
          </a:p>
          <a:p>
            <a:pPr algn="just"/>
            <a:r>
              <a:rPr lang="en-US" sz="2400" dirty="0"/>
              <a:t>EDF had moved forward that its damage was equal to the difference between the </a:t>
            </a:r>
            <a:r>
              <a:rPr lang="en-US" sz="2400" dirty="0" smtClean="0"/>
              <a:t>price for which they actually </a:t>
            </a:r>
            <a:r>
              <a:rPr lang="en-US" sz="2400" dirty="0"/>
              <a:t>paid cables and </a:t>
            </a:r>
            <a:r>
              <a:rPr lang="en-US" sz="2400" dirty="0" smtClean="0"/>
              <a:t>price </a:t>
            </a:r>
            <a:r>
              <a:rPr lang="en-US" sz="2400" dirty="0"/>
              <a:t>from which </a:t>
            </a:r>
            <a:r>
              <a:rPr lang="en-US" sz="2400" dirty="0" smtClean="0"/>
              <a:t>they would </a:t>
            </a:r>
            <a:r>
              <a:rPr lang="en-US" sz="2400" dirty="0"/>
              <a:t>have bought them if the suppliers had not exchanged information on the tendered </a:t>
            </a:r>
            <a:r>
              <a:rPr lang="en-US" sz="2400" dirty="0" smtClean="0"/>
              <a:t>prices </a:t>
            </a:r>
            <a:r>
              <a:rPr lang="en-US" sz="2400" dirty="0"/>
              <a:t>and if they had thus been in a situation of full </a:t>
            </a:r>
            <a:r>
              <a:rPr lang="en-US" sz="2400" dirty="0" smtClean="0"/>
              <a:t>competition</a:t>
            </a:r>
          </a:p>
          <a:p>
            <a:pPr algn="just"/>
            <a:r>
              <a:rPr lang="en-US" sz="2400" dirty="0"/>
              <a:t>The Court of Appeal </a:t>
            </a:r>
            <a:r>
              <a:rPr lang="en-US" sz="2400" dirty="0" smtClean="0"/>
              <a:t>refuses  to grant damages to EDF on </a:t>
            </a:r>
            <a:r>
              <a:rPr lang="en-US" sz="2400" dirty="0"/>
              <a:t>its claim for compensation for defect of proof of the undergone damage.</a:t>
            </a:r>
            <a:endParaRPr lang="fr-FR" sz="2400" dirty="0"/>
          </a:p>
        </p:txBody>
      </p:sp>
    </p:spTree>
    <p:extLst>
      <p:ext uri="{BB962C8B-B14F-4D97-AF65-F5344CB8AC3E}">
        <p14:creationId xmlns:p14="http://schemas.microsoft.com/office/powerpoint/2010/main" val="38042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t>The </a:t>
            </a:r>
            <a:r>
              <a:rPr lang="fr-FR" sz="2800" b="1" dirty="0" smtClean="0"/>
              <a:t>quantification of the damage </a:t>
            </a:r>
            <a:r>
              <a:rPr lang="fr-FR" sz="2800" b="1" dirty="0"/>
              <a:t>and the issue of </a:t>
            </a:r>
            <a:r>
              <a:rPr lang="fr-FR" sz="2800" b="1" dirty="0" err="1" smtClean="0"/>
              <a:t>certainty</a:t>
            </a:r>
            <a:r>
              <a:rPr lang="fr-FR" sz="2800" b="1" dirty="0" smtClean="0"/>
              <a:t> </a:t>
            </a:r>
            <a:endParaRPr lang="fr-FR" sz="2800" dirty="0"/>
          </a:p>
        </p:txBody>
      </p:sp>
      <p:sp>
        <p:nvSpPr>
          <p:cNvPr id="3" name="Espace réservé du contenu 2"/>
          <p:cNvSpPr>
            <a:spLocks noGrp="1"/>
          </p:cNvSpPr>
          <p:nvPr>
            <p:ph idx="1"/>
          </p:nvPr>
        </p:nvSpPr>
        <p:spPr/>
        <p:txBody>
          <a:bodyPr>
            <a:normAutofit/>
          </a:bodyPr>
          <a:lstStyle/>
          <a:p>
            <a:pPr algn="just"/>
            <a:r>
              <a:rPr lang="fr-FR" sz="2400" dirty="0" smtClean="0"/>
              <a:t>A </a:t>
            </a:r>
            <a:r>
              <a:rPr lang="fr-FR" sz="2400" dirty="0" err="1" smtClean="0"/>
              <a:t>well</a:t>
            </a:r>
            <a:r>
              <a:rPr lang="fr-FR" sz="2400" dirty="0" smtClean="0"/>
              <a:t> </a:t>
            </a:r>
            <a:r>
              <a:rPr lang="fr-FR" sz="2400" dirty="0" err="1" smtClean="0"/>
              <a:t>known</a:t>
            </a:r>
            <a:r>
              <a:rPr lang="fr-FR" sz="2400" dirty="0" smtClean="0"/>
              <a:t> </a:t>
            </a:r>
            <a:r>
              <a:rPr lang="fr-FR" sz="2400" dirty="0" err="1" smtClean="0"/>
              <a:t>problem</a:t>
            </a:r>
            <a:r>
              <a:rPr lang="fr-FR" sz="2400" dirty="0" smtClean="0"/>
              <a:t>: the </a:t>
            </a:r>
            <a:r>
              <a:rPr lang="fr-FR" sz="2400" dirty="0" err="1" smtClean="0"/>
              <a:t>counterfactual</a:t>
            </a:r>
            <a:r>
              <a:rPr lang="fr-FR" sz="2400" dirty="0" smtClean="0"/>
              <a:t> scenario and the notion of « certain damage »</a:t>
            </a:r>
          </a:p>
          <a:p>
            <a:pPr algn="just"/>
            <a:r>
              <a:rPr lang="fr-FR" sz="2400" dirty="0" smtClean="0"/>
              <a:t>In the </a:t>
            </a:r>
            <a:r>
              <a:rPr lang="fr-FR" sz="2400" dirty="0" err="1" smtClean="0"/>
              <a:t>cable</a:t>
            </a:r>
            <a:r>
              <a:rPr lang="fr-FR" sz="2400" dirty="0" smtClean="0"/>
              <a:t> case, </a:t>
            </a:r>
            <a:r>
              <a:rPr lang="fr-FR" sz="2400" dirty="0" err="1" smtClean="0"/>
              <a:t>Magistrates</a:t>
            </a:r>
            <a:r>
              <a:rPr lang="fr-FR" sz="2400" dirty="0" smtClean="0"/>
              <a:t> </a:t>
            </a:r>
            <a:r>
              <a:rPr lang="fr-FR" sz="2400" dirty="0" err="1" smtClean="0"/>
              <a:t>may</a:t>
            </a:r>
            <a:r>
              <a:rPr lang="fr-FR" sz="2400" dirty="0" smtClean="0"/>
              <a:t> have been </a:t>
            </a:r>
            <a:r>
              <a:rPr lang="fr-FR" sz="2400" dirty="0" err="1" smtClean="0"/>
              <a:t>perturbated</a:t>
            </a:r>
            <a:r>
              <a:rPr lang="fr-FR" sz="2400" dirty="0" smtClean="0"/>
              <a:t> by </a:t>
            </a:r>
            <a:r>
              <a:rPr lang="fr-FR" sz="2400" dirty="0" err="1" smtClean="0"/>
              <a:t>diverging</a:t>
            </a:r>
            <a:r>
              <a:rPr lang="fr-FR" sz="2400" dirty="0" smtClean="0"/>
              <a:t> conclusions of </a:t>
            </a:r>
            <a:r>
              <a:rPr lang="fr-FR" sz="2400" dirty="0" err="1" smtClean="0"/>
              <a:t>Economists</a:t>
            </a:r>
            <a:endParaRPr lang="fr-FR" sz="2400" dirty="0" smtClean="0"/>
          </a:p>
          <a:p>
            <a:pPr algn="just"/>
            <a:r>
              <a:rPr lang="fr-FR" sz="2400" dirty="0" err="1" smtClean="0"/>
              <a:t>They</a:t>
            </a:r>
            <a:r>
              <a:rPr lang="fr-FR" sz="2400" dirty="0" smtClean="0"/>
              <a:t> </a:t>
            </a:r>
            <a:r>
              <a:rPr lang="fr-FR" sz="2400" dirty="0" err="1" smtClean="0"/>
              <a:t>prefered</a:t>
            </a:r>
            <a:r>
              <a:rPr lang="fr-FR" sz="2400" dirty="0" smtClean="0"/>
              <a:t> to </a:t>
            </a:r>
            <a:r>
              <a:rPr lang="fr-FR" sz="2400" dirty="0" err="1" smtClean="0"/>
              <a:t>abstain</a:t>
            </a:r>
            <a:endParaRPr lang="fr-FR" sz="2400" dirty="0" smtClean="0"/>
          </a:p>
          <a:p>
            <a:pPr algn="just"/>
            <a:r>
              <a:rPr lang="fr-FR" sz="2400" dirty="0" smtClean="0"/>
              <a:t>As </a:t>
            </a:r>
            <a:r>
              <a:rPr lang="fr-FR" sz="2400" dirty="0" err="1" smtClean="0"/>
              <a:t>they</a:t>
            </a:r>
            <a:r>
              <a:rPr lang="fr-FR" sz="2400" dirty="0" smtClean="0"/>
              <a:t> </a:t>
            </a:r>
            <a:r>
              <a:rPr lang="fr-FR" sz="2400" dirty="0" err="1" smtClean="0"/>
              <a:t>did</a:t>
            </a:r>
            <a:r>
              <a:rPr lang="fr-FR" sz="2400" dirty="0" smtClean="0"/>
              <a:t> in the action in </a:t>
            </a:r>
            <a:r>
              <a:rPr lang="fr-FR" sz="2400" dirty="0" err="1" smtClean="0"/>
              <a:t>reparation</a:t>
            </a:r>
            <a:r>
              <a:rPr lang="fr-FR" sz="2400" dirty="0" smtClean="0"/>
              <a:t> of the damages in the lysine cartel, CA Paris </a:t>
            </a:r>
            <a:r>
              <a:rPr lang="fr-FR" sz="2400" dirty="0" err="1" smtClean="0"/>
              <a:t>February</a:t>
            </a:r>
            <a:r>
              <a:rPr lang="fr-FR" sz="2400" dirty="0" smtClean="0"/>
              <a:t> 16 2011, </a:t>
            </a:r>
            <a:r>
              <a:rPr lang="fr-FR" sz="2400" dirty="0" err="1" smtClean="0"/>
              <a:t>confirmed</a:t>
            </a:r>
            <a:r>
              <a:rPr lang="fr-FR" sz="2400" dirty="0" smtClean="0"/>
              <a:t> by Court of cassation, com. May 12 2012</a:t>
            </a:r>
          </a:p>
        </p:txBody>
      </p:sp>
    </p:spTree>
    <p:extLst>
      <p:ext uri="{BB962C8B-B14F-4D97-AF65-F5344CB8AC3E}">
        <p14:creationId xmlns:p14="http://schemas.microsoft.com/office/powerpoint/2010/main" val="2045933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t>In </a:t>
            </a:r>
            <a:r>
              <a:rPr lang="fr-FR" sz="2800" b="1" dirty="0" err="1" smtClean="0"/>
              <a:t>some</a:t>
            </a:r>
            <a:r>
              <a:rPr lang="fr-FR" sz="2800" b="1" dirty="0" smtClean="0"/>
              <a:t> occasions </a:t>
            </a:r>
            <a:r>
              <a:rPr lang="fr-FR" sz="2800" b="1" dirty="0" err="1" smtClean="0"/>
              <a:t>it</a:t>
            </a:r>
            <a:r>
              <a:rPr lang="fr-FR" sz="2800" b="1" dirty="0" smtClean="0"/>
              <a:t> </a:t>
            </a:r>
            <a:r>
              <a:rPr lang="fr-FR" sz="2800" b="1" dirty="0" err="1" smtClean="0"/>
              <a:t>may</a:t>
            </a:r>
            <a:r>
              <a:rPr lang="fr-FR" sz="2800" b="1" dirty="0" smtClean="0"/>
              <a:t> (</a:t>
            </a:r>
            <a:r>
              <a:rPr lang="fr-FR" sz="2800" b="1" dirty="0" err="1" smtClean="0"/>
              <a:t>partly</a:t>
            </a:r>
            <a:r>
              <a:rPr lang="fr-FR" sz="2800" b="1" dirty="0" smtClean="0"/>
              <a:t>) </a:t>
            </a:r>
            <a:r>
              <a:rPr lang="fr-FR" sz="2800" b="1" dirty="0" err="1" smtClean="0"/>
              <a:t>work</a:t>
            </a:r>
            <a:r>
              <a:rPr lang="fr-FR" sz="2800" b="1" dirty="0" smtClean="0"/>
              <a:t>…</a:t>
            </a:r>
            <a:endParaRPr lang="fr-FR" sz="2800" b="1" dirty="0"/>
          </a:p>
        </p:txBody>
      </p:sp>
      <p:sp>
        <p:nvSpPr>
          <p:cNvPr id="3" name="Espace réservé du contenu 2"/>
          <p:cNvSpPr>
            <a:spLocks noGrp="1"/>
          </p:cNvSpPr>
          <p:nvPr>
            <p:ph idx="1"/>
          </p:nvPr>
        </p:nvSpPr>
        <p:spPr/>
        <p:txBody>
          <a:bodyPr>
            <a:normAutofit fontScale="92500"/>
          </a:bodyPr>
          <a:lstStyle/>
          <a:p>
            <a:pPr marL="0" indent="0" algn="just">
              <a:buNone/>
            </a:pPr>
            <a:r>
              <a:rPr lang="fr-FR" sz="2400" dirty="0" smtClean="0"/>
              <a:t>Orange </a:t>
            </a:r>
            <a:r>
              <a:rPr lang="fr-FR" sz="2400" dirty="0"/>
              <a:t>Caraïbe </a:t>
            </a:r>
            <a:r>
              <a:rPr lang="fr-FR" sz="2400" dirty="0" err="1" smtClean="0"/>
              <a:t>condemened</a:t>
            </a:r>
            <a:r>
              <a:rPr lang="fr-FR" sz="2400" dirty="0" smtClean="0"/>
              <a:t> by </a:t>
            </a:r>
            <a:r>
              <a:rPr lang="fr-FR" sz="2400" dirty="0"/>
              <a:t>the </a:t>
            </a:r>
            <a:r>
              <a:rPr lang="fr-FR" sz="2400" dirty="0" err="1"/>
              <a:t>Competition</a:t>
            </a:r>
            <a:r>
              <a:rPr lang="fr-FR" sz="2400" dirty="0"/>
              <a:t> </a:t>
            </a:r>
            <a:r>
              <a:rPr lang="fr-FR" sz="2400" dirty="0" err="1"/>
              <a:t>Authority</a:t>
            </a:r>
            <a:r>
              <a:rPr lang="fr-FR" sz="2400" dirty="0"/>
              <a:t> for agreement and abuse of dominant </a:t>
            </a:r>
            <a:r>
              <a:rPr lang="fr-FR" sz="2400" dirty="0" smtClean="0"/>
              <a:t>position</a:t>
            </a:r>
          </a:p>
          <a:p>
            <a:pPr algn="just"/>
            <a:r>
              <a:rPr lang="fr-FR" sz="2400" dirty="0" smtClean="0"/>
              <a:t>Action </a:t>
            </a:r>
            <a:r>
              <a:rPr lang="fr-FR" sz="2400" dirty="0" err="1" smtClean="0"/>
              <a:t>introduced</a:t>
            </a:r>
            <a:r>
              <a:rPr lang="fr-FR" sz="2400" dirty="0" smtClean="0"/>
              <a:t> by Outremer Telecom </a:t>
            </a:r>
            <a:r>
              <a:rPr lang="fr-FR" sz="2400" dirty="0" err="1" smtClean="0"/>
              <a:t>before</a:t>
            </a:r>
            <a:r>
              <a:rPr lang="fr-FR" sz="2400" dirty="0" smtClean="0"/>
              <a:t> the Tribunal of Commerce in Paris</a:t>
            </a:r>
          </a:p>
          <a:p>
            <a:pPr algn="just"/>
            <a:r>
              <a:rPr lang="fr-FR" sz="2400" dirty="0" smtClean="0"/>
              <a:t>Tribunal </a:t>
            </a:r>
            <a:r>
              <a:rPr lang="fr-FR" sz="2400" dirty="0" err="1" smtClean="0"/>
              <a:t>refused</a:t>
            </a:r>
            <a:r>
              <a:rPr lang="fr-FR" sz="2400" dirty="0" smtClean="0"/>
              <a:t> to </a:t>
            </a:r>
            <a:r>
              <a:rPr lang="fr-FR" sz="2400" dirty="0" err="1" smtClean="0"/>
              <a:t>grant</a:t>
            </a:r>
            <a:r>
              <a:rPr lang="fr-FR" sz="2400" dirty="0" smtClean="0"/>
              <a:t> </a:t>
            </a:r>
            <a:r>
              <a:rPr lang="fr-FR" sz="2400" dirty="0" err="1" smtClean="0"/>
              <a:t>indemnification</a:t>
            </a:r>
            <a:r>
              <a:rPr lang="fr-FR" sz="2400" dirty="0" smtClean="0"/>
              <a:t> in </a:t>
            </a:r>
            <a:r>
              <a:rPr lang="fr-FR" sz="2400" dirty="0" err="1" smtClean="0"/>
              <a:t>three</a:t>
            </a:r>
            <a:r>
              <a:rPr lang="fr-FR" sz="2400" dirty="0" smtClean="0"/>
              <a:t> of the five damages </a:t>
            </a:r>
            <a:r>
              <a:rPr lang="fr-FR" sz="2400" dirty="0" err="1" smtClean="0"/>
              <a:t>alleged</a:t>
            </a:r>
            <a:r>
              <a:rPr lang="fr-FR" sz="2400" dirty="0" smtClean="0"/>
              <a:t> by OT</a:t>
            </a:r>
          </a:p>
          <a:p>
            <a:pPr algn="just"/>
            <a:r>
              <a:rPr lang="fr-FR" sz="2400" dirty="0" smtClean="0"/>
              <a:t>But </a:t>
            </a:r>
            <a:r>
              <a:rPr lang="fr-FR" sz="2400" dirty="0" err="1" smtClean="0"/>
              <a:t>accepted</a:t>
            </a:r>
            <a:r>
              <a:rPr lang="fr-FR" sz="2400" dirty="0" smtClean="0"/>
              <a:t> for the </a:t>
            </a:r>
            <a:r>
              <a:rPr lang="fr-FR" sz="2400" dirty="0" err="1" smtClean="0"/>
              <a:t>remaining</a:t>
            </a:r>
            <a:r>
              <a:rPr lang="fr-FR" sz="2400" dirty="0" smtClean="0"/>
              <a:t> </a:t>
            </a:r>
            <a:r>
              <a:rPr lang="fr-FR" sz="2400" dirty="0" err="1" smtClean="0"/>
              <a:t>two</a:t>
            </a:r>
            <a:endParaRPr lang="fr-FR" sz="2400" dirty="0" smtClean="0"/>
          </a:p>
          <a:p>
            <a:pPr algn="just"/>
            <a:r>
              <a:rPr lang="fr-FR" sz="2400" dirty="0" smtClean="0"/>
              <a:t>One of </a:t>
            </a:r>
            <a:r>
              <a:rPr lang="fr-FR" sz="2400" dirty="0" err="1" smtClean="0"/>
              <a:t>them</a:t>
            </a:r>
            <a:r>
              <a:rPr lang="fr-FR" sz="2400" dirty="0" smtClean="0"/>
              <a:t> </a:t>
            </a:r>
            <a:r>
              <a:rPr lang="fr-FR" sz="2400" dirty="0" err="1" smtClean="0"/>
              <a:t>consisting</a:t>
            </a:r>
            <a:r>
              <a:rPr lang="fr-FR" sz="2400" dirty="0" smtClean="0"/>
              <a:t> in a </a:t>
            </a:r>
            <a:r>
              <a:rPr lang="fr-FR" sz="2400" dirty="0" err="1" smtClean="0"/>
              <a:t>loss</a:t>
            </a:r>
            <a:r>
              <a:rPr lang="fr-FR" sz="2400" dirty="0" smtClean="0"/>
              <a:t> of profit « gain manqué » </a:t>
            </a:r>
            <a:r>
              <a:rPr lang="fr-FR" sz="2400" dirty="0" err="1" smtClean="0"/>
              <a:t>caused</a:t>
            </a:r>
            <a:r>
              <a:rPr lang="fr-FR" sz="2400" dirty="0" smtClean="0"/>
              <a:t> by </a:t>
            </a:r>
            <a:r>
              <a:rPr lang="fr-FR" sz="2400" dirty="0" err="1" smtClean="0"/>
              <a:t>fidelity</a:t>
            </a:r>
            <a:r>
              <a:rPr lang="fr-FR" sz="2400" dirty="0" smtClean="0"/>
              <a:t> </a:t>
            </a:r>
            <a:r>
              <a:rPr lang="fr-FR" sz="2400" dirty="0" err="1" smtClean="0"/>
              <a:t>offers</a:t>
            </a:r>
            <a:r>
              <a:rPr lang="fr-FR" sz="2400" dirty="0"/>
              <a:t> </a:t>
            </a:r>
            <a:r>
              <a:rPr lang="fr-FR" sz="2400" dirty="0" err="1" smtClean="0"/>
              <a:t>launched</a:t>
            </a:r>
            <a:r>
              <a:rPr lang="fr-FR" sz="2400" dirty="0" smtClean="0"/>
              <a:t> by the </a:t>
            </a:r>
            <a:r>
              <a:rPr lang="fr-FR" sz="2400" dirty="0" err="1" smtClean="0"/>
              <a:t>domining</a:t>
            </a:r>
            <a:r>
              <a:rPr lang="fr-FR" sz="2400" dirty="0" smtClean="0"/>
              <a:t> </a:t>
            </a:r>
            <a:r>
              <a:rPr lang="fr-FR" sz="2400" dirty="0" err="1" smtClean="0"/>
              <a:t>firm</a:t>
            </a:r>
            <a:endParaRPr lang="fr-FR" sz="2400" dirty="0" smtClean="0"/>
          </a:p>
          <a:p>
            <a:pPr algn="just"/>
            <a:r>
              <a:rPr lang="fr-FR" sz="2400" dirty="0" smtClean="0"/>
              <a:t>NB: </a:t>
            </a:r>
            <a:r>
              <a:rPr lang="fr-FR" sz="2400" dirty="0" err="1" smtClean="0"/>
              <a:t>some</a:t>
            </a:r>
            <a:r>
              <a:rPr lang="fr-FR" sz="2400" dirty="0" smtClean="0"/>
              <a:t> of </a:t>
            </a:r>
            <a:r>
              <a:rPr lang="fr-FR" sz="2400" dirty="0" err="1" smtClean="0"/>
              <a:t>these</a:t>
            </a:r>
            <a:r>
              <a:rPr lang="fr-FR" sz="2400" dirty="0" smtClean="0"/>
              <a:t> </a:t>
            </a:r>
            <a:r>
              <a:rPr lang="fr-FR" sz="2400" dirty="0" err="1" smtClean="0"/>
              <a:t>fidelity</a:t>
            </a:r>
            <a:r>
              <a:rPr lang="fr-FR" sz="2400" dirty="0" smtClean="0"/>
              <a:t> </a:t>
            </a:r>
            <a:r>
              <a:rPr lang="fr-FR" sz="2400" dirty="0" err="1" smtClean="0"/>
              <a:t>offers</a:t>
            </a:r>
            <a:r>
              <a:rPr lang="fr-FR" sz="2400" dirty="0" smtClean="0"/>
              <a:t> </a:t>
            </a:r>
            <a:r>
              <a:rPr lang="fr-FR" sz="2400" dirty="0" err="1" smtClean="0"/>
              <a:t>had</a:t>
            </a:r>
            <a:r>
              <a:rPr lang="fr-FR" sz="2400" dirty="0" smtClean="0"/>
              <a:t> not been </a:t>
            </a:r>
            <a:r>
              <a:rPr lang="fr-FR" sz="2400" dirty="0" err="1" smtClean="0"/>
              <a:t>condemned</a:t>
            </a:r>
            <a:r>
              <a:rPr lang="fr-FR" sz="2400" dirty="0" smtClean="0"/>
              <a:t> by the </a:t>
            </a:r>
            <a:r>
              <a:rPr lang="fr-FR" sz="2400" dirty="0" err="1" smtClean="0"/>
              <a:t>Competition</a:t>
            </a:r>
            <a:r>
              <a:rPr lang="fr-FR" sz="2400" dirty="0" smtClean="0"/>
              <a:t> </a:t>
            </a:r>
            <a:r>
              <a:rPr lang="fr-FR" sz="2400" dirty="0" err="1" smtClean="0"/>
              <a:t>Authority</a:t>
            </a:r>
            <a:r>
              <a:rPr lang="fr-FR" sz="2400" dirty="0" smtClean="0"/>
              <a:t> </a:t>
            </a:r>
            <a:r>
              <a:rPr lang="fr-FR" sz="2400" dirty="0" err="1" smtClean="0"/>
              <a:t>because</a:t>
            </a:r>
            <a:r>
              <a:rPr lang="fr-FR" sz="2400" dirty="0" smtClean="0"/>
              <a:t> no </a:t>
            </a:r>
            <a:r>
              <a:rPr lang="fr-FR" sz="2400" dirty="0" err="1" smtClean="0"/>
              <a:t>statement</a:t>
            </a:r>
            <a:r>
              <a:rPr lang="fr-FR" sz="2400" dirty="0" smtClean="0"/>
              <a:t> of objection </a:t>
            </a:r>
            <a:r>
              <a:rPr lang="fr-FR" sz="2400" dirty="0" err="1" smtClean="0"/>
              <a:t>had</a:t>
            </a:r>
            <a:r>
              <a:rPr lang="fr-FR" sz="2400" dirty="0" smtClean="0"/>
              <a:t> been sent </a:t>
            </a:r>
          </a:p>
          <a:p>
            <a:pPr algn="just"/>
            <a:r>
              <a:rPr lang="fr-FR" sz="2400" dirty="0" smtClean="0"/>
              <a:t>Damage </a:t>
            </a:r>
            <a:r>
              <a:rPr lang="fr-FR" sz="2400" dirty="0" err="1" smtClean="0"/>
              <a:t>based</a:t>
            </a:r>
            <a:r>
              <a:rPr lang="fr-FR" sz="2400" dirty="0" smtClean="0"/>
              <a:t> on the % of </a:t>
            </a:r>
            <a:r>
              <a:rPr lang="fr-FR" sz="2400" dirty="0" err="1" smtClean="0"/>
              <a:t>consumers</a:t>
            </a:r>
            <a:r>
              <a:rPr lang="fr-FR" sz="2400" dirty="0" smtClean="0"/>
              <a:t> </a:t>
            </a:r>
            <a:r>
              <a:rPr lang="fr-FR" sz="2400" dirty="0" err="1" smtClean="0"/>
              <a:t>kept</a:t>
            </a:r>
            <a:r>
              <a:rPr lang="fr-FR" sz="2400" dirty="0" smtClean="0"/>
              <a:t> by the dominant </a:t>
            </a:r>
            <a:r>
              <a:rPr lang="fr-FR" sz="2400" dirty="0" err="1" smtClean="0"/>
              <a:t>player</a:t>
            </a:r>
            <a:r>
              <a:rPr lang="fr-FR" sz="2400" dirty="0" smtClean="0"/>
              <a:t> </a:t>
            </a:r>
            <a:r>
              <a:rPr lang="fr-FR" sz="2400" dirty="0" err="1" smtClean="0"/>
              <a:t>because</a:t>
            </a:r>
            <a:r>
              <a:rPr lang="fr-FR" sz="2400" dirty="0" smtClean="0"/>
              <a:t> of the </a:t>
            </a:r>
            <a:r>
              <a:rPr lang="fr-FR" sz="2400" dirty="0" err="1" smtClean="0"/>
              <a:t>fidelity</a:t>
            </a:r>
            <a:r>
              <a:rPr lang="fr-FR" sz="2400" dirty="0" smtClean="0"/>
              <a:t> program (30%) x by the brut </a:t>
            </a:r>
            <a:r>
              <a:rPr lang="fr-FR" sz="2400" dirty="0" err="1" smtClean="0"/>
              <a:t>margin</a:t>
            </a:r>
            <a:r>
              <a:rPr lang="fr-FR" sz="2400" dirty="0" smtClean="0"/>
              <a:t> the </a:t>
            </a:r>
            <a:r>
              <a:rPr lang="fr-FR" sz="2400" dirty="0" err="1" smtClean="0"/>
              <a:t>plaintiff</a:t>
            </a:r>
            <a:r>
              <a:rPr lang="fr-FR" sz="2400" dirty="0" smtClean="0"/>
              <a:t> </a:t>
            </a:r>
            <a:r>
              <a:rPr lang="fr-FR" sz="2400" dirty="0" err="1" smtClean="0"/>
              <a:t>would</a:t>
            </a:r>
            <a:r>
              <a:rPr lang="fr-FR" sz="2400" dirty="0" smtClean="0"/>
              <a:t> have made on </a:t>
            </a:r>
            <a:r>
              <a:rPr lang="fr-FR" sz="2400" dirty="0" err="1" smtClean="0"/>
              <a:t>these</a:t>
            </a:r>
            <a:r>
              <a:rPr lang="fr-FR" sz="2400" dirty="0" smtClean="0"/>
              <a:t> </a:t>
            </a:r>
            <a:r>
              <a:rPr lang="fr-FR" sz="2400" dirty="0" err="1" smtClean="0"/>
              <a:t>lost</a:t>
            </a:r>
            <a:r>
              <a:rPr lang="fr-FR" sz="2400" dirty="0" smtClean="0"/>
              <a:t> deals. TC Paris, March 16 2015, SAS Outremer Telecom c/SA Orange Caraïbe</a:t>
            </a:r>
            <a:endParaRPr lang="fr-FR" sz="2400" dirty="0"/>
          </a:p>
          <a:p>
            <a:pPr algn="just"/>
            <a:endParaRPr lang="fr-FR" sz="2400" dirty="0"/>
          </a:p>
        </p:txBody>
      </p:sp>
    </p:spTree>
    <p:extLst>
      <p:ext uri="{BB962C8B-B14F-4D97-AF65-F5344CB8AC3E}">
        <p14:creationId xmlns:p14="http://schemas.microsoft.com/office/powerpoint/2010/main" val="2180404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t>And </a:t>
            </a:r>
            <a:r>
              <a:rPr lang="fr-FR" sz="2800" b="1" dirty="0" err="1" smtClean="0"/>
              <a:t>even</a:t>
            </a:r>
            <a:r>
              <a:rPr lang="fr-FR" sz="2800" b="1" dirty="0" smtClean="0"/>
              <a:t> in </a:t>
            </a:r>
            <a:r>
              <a:rPr lang="fr-FR" sz="2800" b="1" dirty="0" err="1" smtClean="0"/>
              <a:t>unexpected</a:t>
            </a:r>
            <a:r>
              <a:rPr lang="fr-FR" sz="2800" b="1" dirty="0" smtClean="0"/>
              <a:t> </a:t>
            </a:r>
            <a:r>
              <a:rPr lang="fr-FR" sz="2800" b="1" dirty="0" err="1" smtClean="0"/>
              <a:t>circumstances</a:t>
            </a:r>
            <a:endParaRPr lang="fr-FR" sz="2800" b="1" dirty="0"/>
          </a:p>
        </p:txBody>
      </p:sp>
      <p:sp>
        <p:nvSpPr>
          <p:cNvPr id="3" name="Espace réservé du contenu 2"/>
          <p:cNvSpPr>
            <a:spLocks noGrp="1"/>
          </p:cNvSpPr>
          <p:nvPr>
            <p:ph idx="1"/>
          </p:nvPr>
        </p:nvSpPr>
        <p:spPr/>
        <p:txBody>
          <a:bodyPr>
            <a:normAutofit/>
          </a:bodyPr>
          <a:lstStyle/>
          <a:p>
            <a:r>
              <a:rPr lang="fr-FR" sz="2400" dirty="0" smtClean="0"/>
              <a:t>DKT case</a:t>
            </a:r>
          </a:p>
          <a:p>
            <a:r>
              <a:rPr lang="fr-FR" sz="2400" dirty="0" smtClean="0"/>
              <a:t>A rare illustration </a:t>
            </a:r>
            <a:r>
              <a:rPr lang="fr-FR" sz="2400" dirty="0" err="1" smtClean="0"/>
              <a:t>where</a:t>
            </a:r>
            <a:r>
              <a:rPr lang="fr-FR" sz="2400" dirty="0" smtClean="0"/>
              <a:t> action in Court </a:t>
            </a:r>
            <a:r>
              <a:rPr lang="fr-FR" sz="2400" dirty="0" err="1" smtClean="0"/>
              <a:t>follows</a:t>
            </a:r>
            <a:r>
              <a:rPr lang="fr-FR" sz="2400" dirty="0" smtClean="0"/>
              <a:t> a </a:t>
            </a:r>
            <a:r>
              <a:rPr lang="fr-FR" sz="2400" dirty="0" err="1" smtClean="0"/>
              <a:t>decision</a:t>
            </a:r>
            <a:r>
              <a:rPr lang="fr-FR" sz="2400" dirty="0" smtClean="0"/>
              <a:t> not of </a:t>
            </a:r>
            <a:r>
              <a:rPr lang="fr-FR" sz="2400" dirty="0" err="1" smtClean="0"/>
              <a:t>condemnation</a:t>
            </a:r>
            <a:r>
              <a:rPr lang="fr-FR" sz="2400" dirty="0" smtClean="0"/>
              <a:t> but </a:t>
            </a:r>
            <a:r>
              <a:rPr lang="fr-FR" sz="2400" dirty="0" err="1" smtClean="0"/>
              <a:t>where</a:t>
            </a:r>
            <a:r>
              <a:rPr lang="fr-FR" sz="2400" dirty="0" smtClean="0"/>
              <a:t> </a:t>
            </a:r>
            <a:r>
              <a:rPr lang="fr-FR" sz="2400" dirty="0" err="1" smtClean="0"/>
              <a:t>commitments</a:t>
            </a:r>
            <a:r>
              <a:rPr lang="fr-FR" sz="2400" dirty="0" smtClean="0"/>
              <a:t> </a:t>
            </a:r>
            <a:r>
              <a:rPr lang="fr-FR" sz="2400" dirty="0" err="1" smtClean="0"/>
              <a:t>had</a:t>
            </a:r>
            <a:r>
              <a:rPr lang="fr-FR" sz="2400" dirty="0" smtClean="0"/>
              <a:t> been </a:t>
            </a:r>
            <a:r>
              <a:rPr lang="fr-FR" sz="2400" dirty="0" err="1" smtClean="0"/>
              <a:t>imposed</a:t>
            </a:r>
            <a:r>
              <a:rPr lang="fr-FR" sz="2400" dirty="0" smtClean="0"/>
              <a:t> by the </a:t>
            </a:r>
            <a:r>
              <a:rPr lang="fr-FR" sz="2400" dirty="0" err="1" smtClean="0"/>
              <a:t>Competition</a:t>
            </a:r>
            <a:r>
              <a:rPr lang="fr-FR" sz="2400" dirty="0" smtClean="0"/>
              <a:t> </a:t>
            </a:r>
            <a:r>
              <a:rPr lang="fr-FR" sz="2400" dirty="0" err="1" smtClean="0"/>
              <a:t>Authority</a:t>
            </a:r>
            <a:endParaRPr lang="fr-FR" sz="2400" dirty="0" smtClean="0"/>
          </a:p>
          <a:p>
            <a:r>
              <a:rPr lang="fr-FR" sz="2400" dirty="0" err="1" smtClean="0"/>
              <a:t>Plaintiff</a:t>
            </a:r>
            <a:r>
              <a:rPr lang="fr-FR" sz="2400" dirty="0" smtClean="0"/>
              <a:t> </a:t>
            </a:r>
            <a:r>
              <a:rPr lang="fr-FR" sz="2400" dirty="0" err="1" smtClean="0"/>
              <a:t>introduced</a:t>
            </a:r>
            <a:r>
              <a:rPr lang="fr-FR" sz="2400" dirty="0" smtClean="0"/>
              <a:t> an action </a:t>
            </a:r>
            <a:r>
              <a:rPr lang="fr-FR" sz="2400" dirty="0" err="1" smtClean="0"/>
              <a:t>before</a:t>
            </a:r>
            <a:r>
              <a:rPr lang="fr-FR" sz="2400" dirty="0" smtClean="0"/>
              <a:t> the TC Paris, </a:t>
            </a:r>
            <a:r>
              <a:rPr lang="fr-FR" sz="2400" dirty="0" err="1" smtClean="0"/>
              <a:t>complaining</a:t>
            </a:r>
            <a:r>
              <a:rPr lang="fr-FR" sz="2400" dirty="0" smtClean="0"/>
              <a:t> for an </a:t>
            </a:r>
            <a:r>
              <a:rPr lang="fr-FR" sz="2400" dirty="0" err="1" smtClean="0"/>
              <a:t>eviction</a:t>
            </a:r>
            <a:r>
              <a:rPr lang="fr-FR" sz="2400" dirty="0" smtClean="0"/>
              <a:t> of the </a:t>
            </a:r>
            <a:r>
              <a:rPr lang="fr-FR" sz="2400" dirty="0" err="1" smtClean="0"/>
              <a:t>market</a:t>
            </a:r>
            <a:r>
              <a:rPr lang="fr-FR" sz="2400" dirty="0" smtClean="0"/>
              <a:t> and </a:t>
            </a:r>
            <a:r>
              <a:rPr lang="fr-FR" sz="2400" dirty="0" err="1" smtClean="0"/>
              <a:t>seeking</a:t>
            </a:r>
            <a:r>
              <a:rPr lang="fr-FR" sz="2400" dirty="0" smtClean="0"/>
              <a:t> damages</a:t>
            </a:r>
          </a:p>
          <a:p>
            <a:r>
              <a:rPr lang="fr-FR" sz="2400" dirty="0" smtClean="0"/>
              <a:t>Tribunal </a:t>
            </a:r>
            <a:r>
              <a:rPr lang="fr-FR" sz="2400" dirty="0" err="1" smtClean="0"/>
              <a:t>relied</a:t>
            </a:r>
            <a:r>
              <a:rPr lang="fr-FR" sz="2400" dirty="0" smtClean="0"/>
              <a:t> </a:t>
            </a:r>
            <a:r>
              <a:rPr lang="fr-FR" sz="2400" dirty="0" err="1" smtClean="0"/>
              <a:t>significantly</a:t>
            </a:r>
            <a:r>
              <a:rPr lang="fr-FR" sz="2400" dirty="0" smtClean="0"/>
              <a:t> on the </a:t>
            </a:r>
            <a:r>
              <a:rPr lang="fr-FR" sz="2400" dirty="0" err="1" smtClean="0"/>
              <a:t>commitment</a:t>
            </a:r>
            <a:r>
              <a:rPr lang="fr-FR" sz="2400" dirty="0" smtClean="0"/>
              <a:t> </a:t>
            </a:r>
            <a:r>
              <a:rPr lang="fr-FR" sz="2400" dirty="0" err="1" smtClean="0"/>
              <a:t>decision</a:t>
            </a:r>
            <a:r>
              <a:rPr lang="fr-FR" sz="2400" dirty="0"/>
              <a:t> </a:t>
            </a:r>
            <a:r>
              <a:rPr lang="fr-FR" sz="2400" dirty="0" smtClean="0"/>
              <a:t>and </a:t>
            </a:r>
            <a:r>
              <a:rPr lang="fr-FR" sz="2400" dirty="0" err="1" smtClean="0"/>
              <a:t>infered</a:t>
            </a:r>
            <a:r>
              <a:rPr lang="fr-FR" sz="2400" dirty="0" smtClean="0"/>
              <a:t> </a:t>
            </a:r>
            <a:r>
              <a:rPr lang="fr-FR" sz="2400" dirty="0" err="1" smtClean="0"/>
              <a:t>from</a:t>
            </a:r>
            <a:r>
              <a:rPr lang="fr-FR" sz="2400" dirty="0" smtClean="0"/>
              <a:t> the dominant position and the practices </a:t>
            </a:r>
            <a:r>
              <a:rPr lang="fr-FR" sz="2400" dirty="0" err="1" smtClean="0"/>
              <a:t>that</a:t>
            </a:r>
            <a:r>
              <a:rPr lang="fr-FR" sz="2400" dirty="0" smtClean="0"/>
              <a:t> </a:t>
            </a:r>
            <a:r>
              <a:rPr lang="en-US" sz="2400" dirty="0"/>
              <a:t>a damage deduced inevitably </a:t>
            </a:r>
            <a:endParaRPr lang="en-US" sz="2400" dirty="0" smtClean="0"/>
          </a:p>
          <a:p>
            <a:r>
              <a:rPr lang="en-US" sz="2400" dirty="0" smtClean="0"/>
              <a:t>Damages granted (350.000 €) supposed to compensate the loss of turnover, loss of a chance to pass contract, and the pecuniary damage resulting </a:t>
            </a:r>
            <a:r>
              <a:rPr lang="en-US" sz="2400" dirty="0" err="1" smtClean="0"/>
              <a:t>ofg</a:t>
            </a:r>
            <a:r>
              <a:rPr lang="en-US" sz="2400" dirty="0" smtClean="0"/>
              <a:t> the loss of reputation</a:t>
            </a:r>
          </a:p>
          <a:p>
            <a:endParaRPr lang="fr-FR" sz="2400" dirty="0" smtClean="0"/>
          </a:p>
          <a:p>
            <a:endParaRPr lang="fr-FR" sz="2400" dirty="0"/>
          </a:p>
        </p:txBody>
      </p:sp>
    </p:spTree>
    <p:extLst>
      <p:ext uri="{BB962C8B-B14F-4D97-AF65-F5344CB8AC3E}">
        <p14:creationId xmlns:p14="http://schemas.microsoft.com/office/powerpoint/2010/main" val="4046910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t>So </a:t>
            </a:r>
            <a:r>
              <a:rPr lang="fr-FR" sz="2800" b="1" dirty="0" err="1" smtClean="0"/>
              <a:t>what</a:t>
            </a:r>
            <a:r>
              <a:rPr lang="fr-FR" sz="2800" b="1" dirty="0" smtClean="0"/>
              <a:t>?</a:t>
            </a:r>
            <a:endParaRPr lang="fr-FR" sz="2800" b="1" dirty="0"/>
          </a:p>
        </p:txBody>
      </p:sp>
      <p:sp>
        <p:nvSpPr>
          <p:cNvPr id="3" name="Espace réservé du contenu 2"/>
          <p:cNvSpPr>
            <a:spLocks noGrp="1"/>
          </p:cNvSpPr>
          <p:nvPr>
            <p:ph idx="1"/>
          </p:nvPr>
        </p:nvSpPr>
        <p:spPr/>
        <p:txBody>
          <a:bodyPr>
            <a:normAutofit/>
          </a:bodyPr>
          <a:lstStyle/>
          <a:p>
            <a:r>
              <a:rPr lang="fr-FR" sz="2400" dirty="0" err="1" smtClean="0"/>
              <a:t>Does</a:t>
            </a:r>
            <a:r>
              <a:rPr lang="fr-FR" sz="2400" dirty="0" smtClean="0"/>
              <a:t> the Directive </a:t>
            </a:r>
            <a:r>
              <a:rPr lang="fr-FR" sz="2400" dirty="0" err="1" smtClean="0"/>
              <a:t>introduce</a:t>
            </a:r>
            <a:r>
              <a:rPr lang="fr-FR" sz="2400" dirty="0" smtClean="0"/>
              <a:t> a </a:t>
            </a:r>
            <a:r>
              <a:rPr lang="fr-FR" sz="2400" dirty="0" err="1" smtClean="0"/>
              <a:t>substantial</a:t>
            </a:r>
            <a:r>
              <a:rPr lang="fr-FR" sz="2400" dirty="0" smtClean="0"/>
              <a:t> change in </a:t>
            </a:r>
            <a:r>
              <a:rPr lang="fr-FR" sz="2400" dirty="0" err="1" smtClean="0"/>
              <a:t>this</a:t>
            </a:r>
            <a:r>
              <a:rPr lang="fr-FR" sz="2400" dirty="0" smtClean="0"/>
              <a:t> </a:t>
            </a:r>
            <a:r>
              <a:rPr lang="fr-FR" sz="2400" dirty="0" err="1" smtClean="0"/>
              <a:t>domain</a:t>
            </a:r>
            <a:r>
              <a:rPr lang="fr-FR" sz="2400" dirty="0" smtClean="0"/>
              <a:t>?</a:t>
            </a:r>
          </a:p>
          <a:p>
            <a:r>
              <a:rPr lang="fr-FR" sz="2400" dirty="0" err="1" smtClean="0"/>
              <a:t>Presumption</a:t>
            </a:r>
            <a:r>
              <a:rPr lang="fr-FR" sz="2400" dirty="0" smtClean="0"/>
              <a:t> of damage in case of an </a:t>
            </a:r>
            <a:r>
              <a:rPr lang="fr-FR" sz="2400" dirty="0" err="1" smtClean="0"/>
              <a:t>unlawful</a:t>
            </a:r>
            <a:r>
              <a:rPr lang="fr-FR" sz="2400" dirty="0" smtClean="0"/>
              <a:t> agreement. Art. 17.2</a:t>
            </a:r>
          </a:p>
          <a:p>
            <a:r>
              <a:rPr lang="fr-FR" sz="2400" dirty="0" err="1" smtClean="0"/>
              <a:t>Competition</a:t>
            </a:r>
            <a:r>
              <a:rPr lang="fr-FR" sz="2400" dirty="0" smtClean="0"/>
              <a:t> </a:t>
            </a:r>
            <a:r>
              <a:rPr lang="fr-FR" sz="2400" dirty="0" err="1" smtClean="0"/>
              <a:t>Authorities</a:t>
            </a:r>
            <a:r>
              <a:rPr lang="fr-FR" sz="2400" dirty="0" smtClean="0"/>
              <a:t> to </a:t>
            </a:r>
            <a:r>
              <a:rPr lang="fr-FR" sz="2400" dirty="0" err="1" smtClean="0"/>
              <a:t>provide</a:t>
            </a:r>
            <a:r>
              <a:rPr lang="fr-FR" sz="2400" dirty="0"/>
              <a:t> </a:t>
            </a:r>
            <a:r>
              <a:rPr lang="fr-FR" sz="2400" dirty="0" smtClean="0"/>
              <a:t>assistance to Courts for the quantification of the damage</a:t>
            </a:r>
          </a:p>
          <a:p>
            <a:r>
              <a:rPr lang="en-US" sz="2400" dirty="0"/>
              <a:t>The Directive does not set any further </a:t>
            </a:r>
            <a:r>
              <a:rPr lang="en-US" sz="2400" dirty="0" smtClean="0"/>
              <a:t>guidelines </a:t>
            </a:r>
            <a:r>
              <a:rPr lang="en-US" sz="2400" dirty="0"/>
              <a:t>to the </a:t>
            </a:r>
            <a:r>
              <a:rPr lang="en-US" sz="2400" dirty="0" smtClean="0"/>
              <a:t>quantification </a:t>
            </a:r>
            <a:r>
              <a:rPr lang="en-US" sz="2400" dirty="0"/>
              <a:t>of </a:t>
            </a:r>
            <a:r>
              <a:rPr lang="en-US" sz="2400" dirty="0" smtClean="0"/>
              <a:t>harm</a:t>
            </a:r>
          </a:p>
          <a:p>
            <a:r>
              <a:rPr lang="en-US" sz="2400" dirty="0" smtClean="0"/>
              <a:t>Back to the difficult issue of quantification of the damages</a:t>
            </a:r>
            <a:endParaRPr lang="en-US" sz="2400" dirty="0"/>
          </a:p>
          <a:p>
            <a:endParaRPr lang="fr-FR" sz="2400" dirty="0" smtClean="0"/>
          </a:p>
          <a:p>
            <a:endParaRPr lang="fr-FR" sz="2400" dirty="0" smtClean="0"/>
          </a:p>
          <a:p>
            <a:endParaRPr lang="fr-FR" sz="2400" dirty="0" smtClean="0"/>
          </a:p>
          <a:p>
            <a:pPr marL="0" indent="0">
              <a:buNone/>
            </a:pPr>
            <a:endParaRPr lang="fr-FR" sz="2400" dirty="0" smtClean="0"/>
          </a:p>
          <a:p>
            <a:endParaRPr lang="fr-FR" sz="2400" dirty="0" smtClean="0"/>
          </a:p>
          <a:p>
            <a:endParaRPr lang="fr-FR" sz="2400" dirty="0"/>
          </a:p>
        </p:txBody>
      </p:sp>
      <p:sp>
        <p:nvSpPr>
          <p:cNvPr id="5" name="Rectangle 2"/>
          <p:cNvSpPr>
            <a:spLocks noChangeArrowheads="1"/>
          </p:cNvSpPr>
          <p:nvPr/>
        </p:nvSpPr>
        <p:spPr bwMode="auto">
          <a:xfrm>
            <a:off x="152400" y="257889"/>
            <a:ext cx="24558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chemeClr val="tx1"/>
                </a:solidFill>
                <a:effectLst/>
                <a:latin typeface="Arial Unicode MS" panose="020B0604020202020204" pitchFamily="34" charset="-128"/>
              </a:rPr>
              <a:t>t</a:t>
            </a:r>
            <a:r>
              <a:rPr kumimoji="0" lang="fr-FR" altLang="fr-FR" sz="900" b="0" i="0" u="none" strike="noStrike" cap="none" normalizeH="0" baseline="0" dirty="0" smtClean="0">
                <a:ln>
                  <a:noFill/>
                </a:ln>
                <a:solidFill>
                  <a:schemeClr val="tx1"/>
                </a:solidFill>
                <a:effectLst/>
              </a:rPr>
              <a:t> </a:t>
            </a: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785753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t>3.2 </a:t>
            </a:r>
            <a:r>
              <a:rPr lang="fr-FR" sz="2800" b="1" dirty="0" err="1" smtClean="0"/>
              <a:t>Disclosure</a:t>
            </a:r>
            <a:endParaRPr lang="fr-FR" sz="2800" b="1" dirty="0"/>
          </a:p>
        </p:txBody>
      </p:sp>
      <p:sp>
        <p:nvSpPr>
          <p:cNvPr id="3" name="Espace réservé du contenu 2"/>
          <p:cNvSpPr>
            <a:spLocks noGrp="1"/>
          </p:cNvSpPr>
          <p:nvPr>
            <p:ph idx="1"/>
          </p:nvPr>
        </p:nvSpPr>
        <p:spPr/>
        <p:txBody>
          <a:bodyPr>
            <a:normAutofit/>
          </a:bodyPr>
          <a:lstStyle/>
          <a:p>
            <a:endParaRPr lang="fr-FR" sz="2400" dirty="0" smtClean="0"/>
          </a:p>
          <a:p>
            <a:r>
              <a:rPr lang="fr-FR" sz="2400" dirty="0" err="1" smtClean="0"/>
              <a:t>Current</a:t>
            </a:r>
            <a:r>
              <a:rPr lang="fr-FR" sz="2400" dirty="0" smtClean="0"/>
              <a:t> </a:t>
            </a:r>
            <a:r>
              <a:rPr lang="fr-FR" sz="2400" dirty="0" err="1" smtClean="0"/>
              <a:t>legal</a:t>
            </a:r>
            <a:r>
              <a:rPr lang="fr-FR" sz="2400" dirty="0" smtClean="0"/>
              <a:t> situation in France</a:t>
            </a:r>
          </a:p>
          <a:p>
            <a:r>
              <a:rPr lang="fr-FR" sz="2400" dirty="0" smtClean="0"/>
              <a:t>Art 145, Code of Civil </a:t>
            </a:r>
            <a:r>
              <a:rPr lang="fr-FR" sz="2400" dirty="0" err="1" smtClean="0"/>
              <a:t>Proceedings</a:t>
            </a:r>
            <a:r>
              <a:rPr lang="fr-FR" sz="2400" dirty="0" smtClean="0"/>
              <a:t>:</a:t>
            </a:r>
            <a:endParaRPr lang="fr-FR" sz="2400" dirty="0"/>
          </a:p>
          <a:p>
            <a:pPr algn="just"/>
            <a:r>
              <a:rPr lang="en-US" sz="2400" dirty="0" smtClean="0"/>
              <a:t>“If </a:t>
            </a:r>
            <a:r>
              <a:rPr lang="en-US" sz="2400" dirty="0"/>
              <a:t>there is a motive justifiable to </a:t>
            </a:r>
            <a:r>
              <a:rPr lang="en-US" sz="2400" dirty="0" smtClean="0"/>
              <a:t>preserve </a:t>
            </a:r>
            <a:r>
              <a:rPr lang="en-US" sz="2400" dirty="0"/>
              <a:t>or to establish before any trial the proof of facts on which the solution of a dispute could depend, the legally </a:t>
            </a:r>
            <a:r>
              <a:rPr lang="en-US" sz="2400" dirty="0" smtClean="0"/>
              <a:t>eligible </a:t>
            </a:r>
            <a:r>
              <a:rPr lang="en-US" sz="2400" dirty="0"/>
              <a:t>measures of instruction can be ordered at the request of everything interested, at request or in emergency proceeding</a:t>
            </a:r>
            <a:r>
              <a:rPr lang="en-US" sz="2400" dirty="0" smtClean="0"/>
              <a:t>.”</a:t>
            </a:r>
            <a:endParaRPr lang="fr-FR" sz="2400" dirty="0"/>
          </a:p>
        </p:txBody>
      </p:sp>
    </p:spTree>
    <p:extLst>
      <p:ext uri="{BB962C8B-B14F-4D97-AF65-F5344CB8AC3E}">
        <p14:creationId xmlns:p14="http://schemas.microsoft.com/office/powerpoint/2010/main" val="28606917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t>3.2 </a:t>
            </a:r>
            <a:r>
              <a:rPr lang="fr-FR" sz="2800" b="1" dirty="0" err="1"/>
              <a:t>Disclosure</a:t>
            </a:r>
            <a:endParaRPr lang="fr-FR" sz="2800" dirty="0"/>
          </a:p>
        </p:txBody>
      </p:sp>
      <p:sp>
        <p:nvSpPr>
          <p:cNvPr id="3" name="Espace réservé du contenu 2"/>
          <p:cNvSpPr>
            <a:spLocks noGrp="1"/>
          </p:cNvSpPr>
          <p:nvPr>
            <p:ph idx="1"/>
          </p:nvPr>
        </p:nvSpPr>
        <p:spPr/>
        <p:txBody>
          <a:bodyPr>
            <a:normAutofit/>
          </a:bodyPr>
          <a:lstStyle/>
          <a:p>
            <a:r>
              <a:rPr lang="fr-FR" sz="2400" dirty="0"/>
              <a:t>Article </a:t>
            </a:r>
            <a:r>
              <a:rPr lang="fr-FR" sz="2400" dirty="0" smtClean="0"/>
              <a:t>L 462-3, Commerce Code</a:t>
            </a:r>
          </a:p>
          <a:p>
            <a:pPr algn="just"/>
            <a:r>
              <a:rPr lang="en-US" sz="2400" dirty="0" smtClean="0"/>
              <a:t>“The Competition Authority </a:t>
            </a:r>
            <a:r>
              <a:rPr lang="en-US" sz="2400" dirty="0"/>
              <a:t>can be consulted by the jurisdictions on the anticompetitive practices </a:t>
            </a:r>
            <a:r>
              <a:rPr lang="en-US" sz="2400" dirty="0" smtClean="0"/>
              <a:t>raised in </a:t>
            </a:r>
            <a:r>
              <a:rPr lang="en-US" sz="2400" dirty="0"/>
              <a:t>the </a:t>
            </a:r>
            <a:r>
              <a:rPr lang="en-US" sz="2400" dirty="0" smtClean="0"/>
              <a:t>affairs </a:t>
            </a:r>
            <a:r>
              <a:rPr lang="en-US" sz="2400" dirty="0"/>
              <a:t>with which they are </a:t>
            </a:r>
            <a:r>
              <a:rPr lang="en-US" sz="2400" dirty="0" smtClean="0"/>
              <a:t>seized…</a:t>
            </a:r>
          </a:p>
          <a:p>
            <a:pPr algn="just"/>
            <a:r>
              <a:rPr lang="en-US" sz="2400" dirty="0" smtClean="0"/>
              <a:t>…The Competition Authority </a:t>
            </a:r>
            <a:r>
              <a:rPr lang="en-US" sz="2400" u="sng" dirty="0" smtClean="0"/>
              <a:t>can</a:t>
            </a:r>
            <a:r>
              <a:rPr lang="en-US" sz="2400" dirty="0" smtClean="0"/>
              <a:t> transmit </a:t>
            </a:r>
            <a:r>
              <a:rPr lang="en-US" sz="2400" dirty="0"/>
              <a:t>any element which it </a:t>
            </a:r>
            <a:r>
              <a:rPr lang="en-US" sz="2400" dirty="0" smtClean="0"/>
              <a:t>detains </a:t>
            </a:r>
            <a:r>
              <a:rPr lang="en-US" sz="2400" dirty="0"/>
              <a:t>concerning the concerned anticompetitive practices, with the exception of </a:t>
            </a:r>
            <a:r>
              <a:rPr lang="en-US" sz="2400" dirty="0" smtClean="0"/>
              <a:t>parts elaborated </a:t>
            </a:r>
            <a:r>
              <a:rPr lang="en-US" sz="2400" dirty="0"/>
              <a:t>or </a:t>
            </a:r>
            <a:r>
              <a:rPr lang="en-US" sz="2400" dirty="0" smtClean="0"/>
              <a:t>collected in </a:t>
            </a:r>
            <a:r>
              <a:rPr lang="en-US" sz="2400" dirty="0"/>
              <a:t>conformance </a:t>
            </a:r>
            <a:r>
              <a:rPr lang="en-US" sz="2400" dirty="0" smtClean="0"/>
              <a:t>with provisions of </a:t>
            </a:r>
            <a:r>
              <a:rPr lang="en-US" sz="2400" dirty="0"/>
              <a:t>the article L. </a:t>
            </a:r>
            <a:r>
              <a:rPr lang="en-US" sz="2400" dirty="0" smtClean="0"/>
              <a:t>464-2 (IV), to </a:t>
            </a:r>
            <a:r>
              <a:rPr lang="en-US" sz="2400" dirty="0"/>
              <a:t>any jurisdiction which consults </a:t>
            </a:r>
            <a:r>
              <a:rPr lang="en-US" sz="2400" dirty="0" smtClean="0"/>
              <a:t>it </a:t>
            </a:r>
            <a:r>
              <a:rPr lang="en-US" sz="2400" dirty="0"/>
              <a:t>or </a:t>
            </a:r>
            <a:r>
              <a:rPr lang="en-US" sz="2400" dirty="0" smtClean="0"/>
              <a:t>asks </a:t>
            </a:r>
            <a:r>
              <a:rPr lang="en-US" sz="2400" dirty="0"/>
              <a:t>to </a:t>
            </a:r>
            <a:r>
              <a:rPr lang="en-US" sz="2400" dirty="0" smtClean="0"/>
              <a:t>produce parts.”</a:t>
            </a:r>
          </a:p>
          <a:p>
            <a:pPr algn="just"/>
            <a:endParaRPr lang="en-US" sz="2400" dirty="0"/>
          </a:p>
          <a:p>
            <a:pPr marL="0" indent="0">
              <a:buNone/>
            </a:pPr>
            <a:endParaRPr lang="en-US" sz="2400" dirty="0" smtClean="0"/>
          </a:p>
          <a:p>
            <a:pPr marL="0" indent="0">
              <a:buNone/>
            </a:pPr>
            <a:r>
              <a:rPr lang="en-US" sz="2400" dirty="0"/>
              <a:t/>
            </a:r>
            <a:br>
              <a:rPr lang="en-US" sz="2400" dirty="0"/>
            </a:br>
            <a:r>
              <a:rPr lang="en-US" sz="2400" dirty="0" smtClean="0"/>
              <a:t>)</a:t>
            </a:r>
            <a:endParaRPr lang="fr-FR" sz="2400" dirty="0"/>
          </a:p>
          <a:p>
            <a:endParaRPr lang="fr-FR" sz="2400" dirty="0"/>
          </a:p>
          <a:p>
            <a:endParaRPr lang="fr-FR" sz="2400" dirty="0"/>
          </a:p>
        </p:txBody>
      </p:sp>
    </p:spTree>
    <p:extLst>
      <p:ext uri="{BB962C8B-B14F-4D97-AF65-F5344CB8AC3E}">
        <p14:creationId xmlns:p14="http://schemas.microsoft.com/office/powerpoint/2010/main" val="4225755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t>3.2 </a:t>
            </a:r>
            <a:r>
              <a:rPr lang="fr-FR" sz="2800" b="1" dirty="0" err="1"/>
              <a:t>Disclosure</a:t>
            </a:r>
            <a:endParaRPr lang="fr-FR" sz="2800" dirty="0"/>
          </a:p>
        </p:txBody>
      </p:sp>
      <p:sp>
        <p:nvSpPr>
          <p:cNvPr id="3" name="Espace réservé du contenu 2"/>
          <p:cNvSpPr>
            <a:spLocks noGrp="1"/>
          </p:cNvSpPr>
          <p:nvPr>
            <p:ph idx="1"/>
          </p:nvPr>
        </p:nvSpPr>
        <p:spPr/>
        <p:txBody>
          <a:bodyPr>
            <a:normAutofit fontScale="92500" lnSpcReduction="20000"/>
          </a:bodyPr>
          <a:lstStyle/>
          <a:p>
            <a:r>
              <a:rPr lang="fr-FR" sz="2400" dirty="0" err="1" smtClean="0"/>
              <a:t>Cass</a:t>
            </a:r>
            <a:r>
              <a:rPr lang="fr-FR" sz="2400" dirty="0" smtClean="0"/>
              <a:t>. com. </a:t>
            </a:r>
            <a:r>
              <a:rPr lang="fr-FR" sz="2400" dirty="0" err="1" smtClean="0"/>
              <a:t>January</a:t>
            </a:r>
            <a:r>
              <a:rPr lang="fr-FR" sz="2400" dirty="0" smtClean="0"/>
              <a:t> 19 2010 </a:t>
            </a:r>
            <a:r>
              <a:rPr lang="fr-FR" sz="2400" dirty="0" err="1" smtClean="0"/>
              <a:t>Semavem</a:t>
            </a:r>
            <a:r>
              <a:rPr lang="fr-FR" sz="2400" dirty="0" smtClean="0"/>
              <a:t> v JVC</a:t>
            </a:r>
          </a:p>
          <a:p>
            <a:pPr algn="just"/>
            <a:r>
              <a:rPr lang="en-US" sz="2400" dirty="0" smtClean="0"/>
              <a:t>“the </a:t>
            </a:r>
            <a:r>
              <a:rPr lang="en-US" sz="2400" dirty="0"/>
              <a:t>principle of the respect for rights of </a:t>
            </a:r>
            <a:r>
              <a:rPr lang="en-US" sz="2400" dirty="0" err="1"/>
              <a:t>defence</a:t>
            </a:r>
            <a:r>
              <a:rPr lang="en-US" sz="2400" dirty="0"/>
              <a:t> justifies the disclosure, in a civil trial</a:t>
            </a:r>
            <a:r>
              <a:rPr lang="en-US" sz="2400" dirty="0" smtClean="0"/>
              <a:t>, of </a:t>
            </a:r>
            <a:r>
              <a:rPr lang="en-US" sz="2400" dirty="0"/>
              <a:t>information covered by the investigation secrecy in front of the Competition Council become the Authority of the </a:t>
            </a:r>
            <a:r>
              <a:rPr lang="en-US" sz="2400" dirty="0" smtClean="0"/>
              <a:t>competition, </a:t>
            </a:r>
            <a:r>
              <a:rPr lang="en-US" sz="2400" dirty="0"/>
              <a:t>only if this disclosure, incriminated by the article L. 463-6 of the commercial law, is necessary for the exercise of these </a:t>
            </a:r>
            <a:r>
              <a:rPr lang="en-US" sz="2400" dirty="0" smtClean="0"/>
              <a:t>rights”</a:t>
            </a:r>
          </a:p>
          <a:p>
            <a:pPr algn="just"/>
            <a:r>
              <a:rPr lang="en-US" sz="2400" dirty="0" smtClean="0"/>
              <a:t>It is for the plaintiff to establish the relevance of the information covered by the investigation secrecy</a:t>
            </a:r>
          </a:p>
          <a:p>
            <a:pPr algn="just"/>
            <a:r>
              <a:rPr lang="en-US" sz="2400" dirty="0" smtClean="0"/>
              <a:t>Proportionality test which is close to provisions of article 5 of the Directive:  “upon </a:t>
            </a:r>
            <a:r>
              <a:rPr lang="en-US" sz="2400" dirty="0"/>
              <a:t>request of a claimant who has presented a reasoned justification containing reasonably available facts and evidence sufficient to support the plausibility of its claim for damages, national courts are able to order the defendant or a third party to disclose relevant evidence which lies in their control, subject to the conditions set out in this Chapter. Member States shall ensure that national courts are able, upon request of the defendant, to order the claimant or a third party to disclose relevant evidence</a:t>
            </a:r>
            <a:r>
              <a:rPr lang="en-US" sz="2400" dirty="0" smtClean="0"/>
              <a:t>.”</a:t>
            </a:r>
            <a:endParaRPr lang="fr-FR" sz="2400" dirty="0"/>
          </a:p>
        </p:txBody>
      </p:sp>
    </p:spTree>
    <p:extLst>
      <p:ext uri="{BB962C8B-B14F-4D97-AF65-F5344CB8AC3E}">
        <p14:creationId xmlns:p14="http://schemas.microsoft.com/office/powerpoint/2010/main" val="802453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t>3.2 </a:t>
            </a:r>
            <a:r>
              <a:rPr lang="fr-FR" sz="2800" b="1" dirty="0" err="1"/>
              <a:t>Disclosure</a:t>
            </a:r>
            <a:endParaRPr lang="fr-FR" sz="2800" dirty="0"/>
          </a:p>
        </p:txBody>
      </p:sp>
      <p:sp>
        <p:nvSpPr>
          <p:cNvPr id="3" name="Espace réservé du contenu 2"/>
          <p:cNvSpPr>
            <a:spLocks noGrp="1"/>
          </p:cNvSpPr>
          <p:nvPr>
            <p:ph idx="1"/>
          </p:nvPr>
        </p:nvSpPr>
        <p:spPr/>
        <p:txBody>
          <a:bodyPr>
            <a:normAutofit/>
          </a:bodyPr>
          <a:lstStyle/>
          <a:p>
            <a:pPr algn="just"/>
            <a:r>
              <a:rPr lang="fr-FR" sz="2400" dirty="0" err="1" smtClean="0"/>
              <a:t>Concerning</a:t>
            </a:r>
            <a:r>
              <a:rPr lang="fr-FR" sz="2400" dirty="0" smtClean="0"/>
              <a:t> </a:t>
            </a:r>
            <a:r>
              <a:rPr lang="fr-FR" sz="2400" dirty="0" err="1" smtClean="0"/>
              <a:t>access</a:t>
            </a:r>
            <a:r>
              <a:rPr lang="fr-FR" sz="2400" dirty="0" smtClean="0"/>
              <a:t> to information </a:t>
            </a:r>
            <a:r>
              <a:rPr lang="fr-FR" sz="2400" dirty="0" err="1" smtClean="0"/>
              <a:t>held</a:t>
            </a:r>
            <a:r>
              <a:rPr lang="fr-FR" sz="2400" dirty="0" smtClean="0"/>
              <a:t> by the </a:t>
            </a:r>
            <a:r>
              <a:rPr lang="fr-FR" sz="2400" dirty="0" err="1" smtClean="0"/>
              <a:t>Competition</a:t>
            </a:r>
            <a:r>
              <a:rPr lang="fr-FR" sz="2400" dirty="0" smtClean="0"/>
              <a:t> </a:t>
            </a:r>
            <a:r>
              <a:rPr lang="fr-FR" sz="2400" dirty="0" err="1" smtClean="0"/>
              <a:t>Authority</a:t>
            </a:r>
            <a:r>
              <a:rPr lang="fr-FR" sz="2400" dirty="0" smtClean="0"/>
              <a:t>, the Directive marks a </a:t>
            </a:r>
            <a:r>
              <a:rPr lang="fr-FR" sz="2400" dirty="0" err="1" smtClean="0"/>
              <a:t>retreat</a:t>
            </a:r>
            <a:r>
              <a:rPr lang="fr-FR" sz="2400" dirty="0" smtClean="0"/>
              <a:t> </a:t>
            </a:r>
            <a:r>
              <a:rPr lang="fr-FR" sz="2400" dirty="0" err="1" smtClean="0"/>
              <a:t>from</a:t>
            </a:r>
            <a:r>
              <a:rPr lang="fr-FR" sz="2400" dirty="0" smtClean="0"/>
              <a:t> the  EU case </a:t>
            </a:r>
            <a:r>
              <a:rPr lang="fr-FR" sz="2400" dirty="0" err="1" smtClean="0"/>
              <a:t>law</a:t>
            </a:r>
            <a:r>
              <a:rPr lang="fr-FR" sz="2400" dirty="0" smtClean="0"/>
              <a:t> (</a:t>
            </a:r>
            <a:r>
              <a:rPr lang="de-DE" sz="2400" dirty="0" smtClean="0"/>
              <a:t>ECJ, </a:t>
            </a:r>
            <a:r>
              <a:rPr lang="de-DE" sz="2400" dirty="0"/>
              <a:t>14 </a:t>
            </a:r>
            <a:r>
              <a:rPr lang="de-DE" sz="2400" dirty="0" err="1"/>
              <a:t>juin</a:t>
            </a:r>
            <a:r>
              <a:rPr lang="de-DE" sz="2400" dirty="0"/>
              <a:t> </a:t>
            </a:r>
            <a:r>
              <a:rPr lang="de-DE" sz="2400" dirty="0" smtClean="0"/>
              <a:t>2011</a:t>
            </a:r>
            <a:r>
              <a:rPr lang="de-DE" sz="2400" dirty="0"/>
              <a:t>, </a:t>
            </a:r>
            <a:r>
              <a:rPr lang="de-DE" sz="2400" dirty="0" err="1"/>
              <a:t>Pfeiderer</a:t>
            </a:r>
            <a:r>
              <a:rPr lang="de-DE" sz="2400" dirty="0"/>
              <a:t>, </a:t>
            </a:r>
            <a:r>
              <a:rPr lang="de-DE" sz="2400" dirty="0" smtClean="0"/>
              <a:t>C-360/09 </a:t>
            </a:r>
            <a:r>
              <a:rPr lang="de-DE" sz="2400" dirty="0" err="1" smtClean="0"/>
              <a:t>and</a:t>
            </a:r>
            <a:r>
              <a:rPr lang="de-DE" sz="2400" dirty="0" smtClean="0"/>
              <a:t> </a:t>
            </a:r>
            <a:r>
              <a:rPr lang="fr-FR" sz="2400" dirty="0" smtClean="0"/>
              <a:t>6 </a:t>
            </a:r>
            <a:r>
              <a:rPr lang="fr-FR" sz="2400" dirty="0"/>
              <a:t>juin 2013, </a:t>
            </a:r>
            <a:r>
              <a:rPr lang="fr-FR" sz="2400" dirty="0" err="1"/>
              <a:t>Donau</a:t>
            </a:r>
            <a:r>
              <a:rPr lang="fr-FR" sz="2400" dirty="0"/>
              <a:t> </a:t>
            </a:r>
            <a:r>
              <a:rPr lang="fr-FR" sz="2400" dirty="0" err="1"/>
              <a:t>Chemie</a:t>
            </a:r>
            <a:r>
              <a:rPr lang="fr-FR" sz="2400" dirty="0"/>
              <a:t>, </a:t>
            </a:r>
            <a:r>
              <a:rPr lang="fr-FR" sz="2400" dirty="0" smtClean="0"/>
              <a:t>C-536/11, </a:t>
            </a:r>
            <a:r>
              <a:rPr lang="fr-FR" sz="2400" dirty="0" err="1" smtClean="0"/>
              <a:t>which</a:t>
            </a:r>
            <a:r>
              <a:rPr lang="fr-FR" sz="2400" dirty="0" smtClean="0"/>
              <a:t> </a:t>
            </a:r>
            <a:r>
              <a:rPr lang="fr-FR" sz="2400" dirty="0" err="1" smtClean="0"/>
              <a:t>favors</a:t>
            </a:r>
            <a:r>
              <a:rPr lang="fr-FR" sz="2400" dirty="0" smtClean="0"/>
              <a:t> </a:t>
            </a:r>
            <a:r>
              <a:rPr lang="fr-FR" sz="2400" dirty="0" err="1" smtClean="0"/>
              <a:t>access</a:t>
            </a:r>
            <a:r>
              <a:rPr lang="fr-FR" sz="2400" dirty="0" smtClean="0"/>
              <a:t> to the  information by </a:t>
            </a:r>
            <a:r>
              <a:rPr lang="fr-FR" sz="2400" dirty="0" err="1" smtClean="0"/>
              <a:t>virtue</a:t>
            </a:r>
            <a:r>
              <a:rPr lang="fr-FR" sz="2400" dirty="0" smtClean="0"/>
              <a:t> of the </a:t>
            </a:r>
            <a:r>
              <a:rPr lang="fr-FR" sz="2400" dirty="0" err="1" smtClean="0"/>
              <a:t>principle</a:t>
            </a:r>
            <a:r>
              <a:rPr lang="fr-FR" sz="2400" dirty="0" smtClean="0"/>
              <a:t> of </a:t>
            </a:r>
            <a:r>
              <a:rPr lang="fr-FR" sz="2400" dirty="0" err="1" smtClean="0"/>
              <a:t>effectiveness</a:t>
            </a:r>
            <a:r>
              <a:rPr lang="fr-FR" sz="2400" dirty="0" smtClean="0"/>
              <a:t> of EU </a:t>
            </a:r>
            <a:r>
              <a:rPr lang="fr-FR" sz="2400" dirty="0" err="1" smtClean="0"/>
              <a:t>law</a:t>
            </a:r>
            <a:r>
              <a:rPr lang="fr-FR" sz="2400" dirty="0" smtClean="0"/>
              <a:t>, once the Judge has </a:t>
            </a:r>
            <a:r>
              <a:rPr lang="fr-FR" sz="2400" dirty="0" err="1" smtClean="0"/>
              <a:t>balanced</a:t>
            </a:r>
            <a:r>
              <a:rPr lang="fr-FR" sz="2400" dirty="0" smtClean="0"/>
              <a:t> the </a:t>
            </a:r>
            <a:r>
              <a:rPr lang="fr-FR" sz="2400" dirty="0" err="1" smtClean="0"/>
              <a:t>interests</a:t>
            </a:r>
            <a:r>
              <a:rPr lang="fr-FR" sz="2400" dirty="0" smtClean="0"/>
              <a:t> at </a:t>
            </a:r>
            <a:r>
              <a:rPr lang="fr-FR" sz="2400" dirty="0" err="1" smtClean="0"/>
              <a:t>stake</a:t>
            </a:r>
            <a:endParaRPr lang="fr-FR" sz="2400" dirty="0" smtClean="0"/>
          </a:p>
          <a:p>
            <a:r>
              <a:rPr lang="fr-FR" sz="2400" dirty="0" smtClean="0"/>
              <a:t>But the directive </a:t>
            </a:r>
            <a:r>
              <a:rPr lang="fr-FR" sz="2400" dirty="0" err="1" smtClean="0"/>
              <a:t>improves</a:t>
            </a:r>
            <a:r>
              <a:rPr lang="fr-FR" sz="2400" dirty="0" smtClean="0"/>
              <a:t> the </a:t>
            </a:r>
            <a:r>
              <a:rPr lang="fr-FR" sz="2400" dirty="0" err="1" smtClean="0"/>
              <a:t>access</a:t>
            </a:r>
            <a:r>
              <a:rPr lang="fr-FR" sz="2400" dirty="0" smtClean="0"/>
              <a:t> to </a:t>
            </a:r>
            <a:r>
              <a:rPr lang="fr-FR" sz="2400" dirty="0" err="1" smtClean="0"/>
              <a:t>these</a:t>
            </a:r>
            <a:r>
              <a:rPr lang="fr-FR" sz="2400" dirty="0" smtClean="0"/>
              <a:t> informations if one compares </a:t>
            </a:r>
            <a:r>
              <a:rPr lang="fr-FR" sz="2400" dirty="0" err="1" smtClean="0"/>
              <a:t>with</a:t>
            </a:r>
            <a:r>
              <a:rPr lang="fr-FR" sz="2400" dirty="0" smtClean="0"/>
              <a:t> the </a:t>
            </a:r>
            <a:r>
              <a:rPr lang="fr-FR" sz="2400" dirty="0" err="1" smtClean="0"/>
              <a:t>current</a:t>
            </a:r>
            <a:r>
              <a:rPr lang="fr-FR" sz="2400" dirty="0" smtClean="0"/>
              <a:t> French state of the art, </a:t>
            </a:r>
            <a:r>
              <a:rPr lang="fr-FR" sz="2400" dirty="0" err="1" smtClean="0"/>
              <a:t>since</a:t>
            </a:r>
            <a:r>
              <a:rPr lang="fr-FR" sz="2400" dirty="0" smtClean="0"/>
              <a:t> </a:t>
            </a:r>
            <a:r>
              <a:rPr lang="fr-FR" sz="2400" dirty="0" err="1" smtClean="0"/>
              <a:t>every</a:t>
            </a:r>
            <a:r>
              <a:rPr lang="fr-FR" sz="2400" dirty="0" smtClean="0"/>
              <a:t> part of the file </a:t>
            </a:r>
            <a:r>
              <a:rPr lang="fr-FR" sz="2400" u="sng" dirty="0" err="1" smtClean="0"/>
              <a:t>should</a:t>
            </a:r>
            <a:r>
              <a:rPr lang="fr-FR" sz="2400" dirty="0" smtClean="0"/>
              <a:t> </a:t>
            </a:r>
            <a:r>
              <a:rPr lang="fr-FR" sz="2400" dirty="0" err="1" smtClean="0"/>
              <a:t>be</a:t>
            </a:r>
            <a:r>
              <a:rPr lang="fr-FR" sz="2400" dirty="0" smtClean="0"/>
              <a:t> made </a:t>
            </a:r>
            <a:r>
              <a:rPr lang="fr-FR" sz="2400" dirty="0" err="1" smtClean="0"/>
              <a:t>available</a:t>
            </a:r>
            <a:r>
              <a:rPr lang="fr-FR" sz="2400" dirty="0" smtClean="0"/>
              <a:t> </a:t>
            </a:r>
            <a:r>
              <a:rPr lang="fr-FR" sz="2400" dirty="0" err="1" smtClean="0"/>
              <a:t>with</a:t>
            </a:r>
            <a:r>
              <a:rPr lang="fr-FR" sz="2400" dirty="0" smtClean="0"/>
              <a:t> </a:t>
            </a:r>
            <a:r>
              <a:rPr lang="fr-FR" sz="2400" dirty="0" err="1" smtClean="0"/>
              <a:t>two</a:t>
            </a:r>
            <a:r>
              <a:rPr lang="fr-FR" sz="2400" dirty="0" smtClean="0"/>
              <a:t> exceptions:</a:t>
            </a:r>
          </a:p>
          <a:p>
            <a:pPr marL="0" indent="0">
              <a:buNone/>
            </a:pPr>
            <a:r>
              <a:rPr lang="fr-FR" sz="2400" dirty="0" smtClean="0"/>
              <a:t>- informations </a:t>
            </a:r>
            <a:r>
              <a:rPr lang="fr-FR" sz="2400" dirty="0" err="1" smtClean="0"/>
              <a:t>transmitted</a:t>
            </a:r>
            <a:r>
              <a:rPr lang="fr-FR" sz="2400" dirty="0" smtClean="0"/>
              <a:t> by </a:t>
            </a:r>
            <a:r>
              <a:rPr lang="fr-FR" sz="2400" dirty="0" err="1" smtClean="0"/>
              <a:t>firms</a:t>
            </a:r>
            <a:r>
              <a:rPr lang="fr-FR" sz="2400" dirty="0" smtClean="0"/>
              <a:t> in </a:t>
            </a:r>
            <a:r>
              <a:rPr lang="fr-FR" sz="2400" dirty="0" err="1" smtClean="0"/>
              <a:t>leniency</a:t>
            </a:r>
            <a:r>
              <a:rPr lang="fr-FR" sz="2400" dirty="0" smtClean="0"/>
              <a:t> </a:t>
            </a:r>
            <a:r>
              <a:rPr lang="fr-FR" sz="2400" dirty="0" err="1" smtClean="0"/>
              <a:t>proceedings</a:t>
            </a:r>
            <a:endParaRPr lang="fr-FR" sz="2400" dirty="0" smtClean="0"/>
          </a:p>
          <a:p>
            <a:pPr marL="0" indent="0">
              <a:buNone/>
            </a:pPr>
            <a:r>
              <a:rPr lang="fr-FR" sz="2400" dirty="0" smtClean="0"/>
              <a:t>- informations </a:t>
            </a:r>
            <a:r>
              <a:rPr lang="fr-FR" sz="2400" dirty="0" err="1" smtClean="0"/>
              <a:t>transmitted</a:t>
            </a:r>
            <a:r>
              <a:rPr lang="fr-FR" sz="2400" dirty="0" smtClean="0"/>
              <a:t> in </a:t>
            </a:r>
            <a:r>
              <a:rPr lang="fr-FR" sz="2400" dirty="0" err="1" smtClean="0"/>
              <a:t>settlement</a:t>
            </a:r>
            <a:r>
              <a:rPr lang="fr-FR" sz="2400" dirty="0" smtClean="0"/>
              <a:t> </a:t>
            </a:r>
            <a:r>
              <a:rPr lang="fr-FR" sz="2400" dirty="0" err="1" smtClean="0"/>
              <a:t>proceedings</a:t>
            </a:r>
            <a:endParaRPr lang="fr-FR" sz="2400" dirty="0"/>
          </a:p>
        </p:txBody>
      </p:sp>
    </p:spTree>
    <p:extLst>
      <p:ext uri="{BB962C8B-B14F-4D97-AF65-F5344CB8AC3E}">
        <p14:creationId xmlns:p14="http://schemas.microsoft.com/office/powerpoint/2010/main" val="851220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t>1. French </a:t>
            </a:r>
            <a:r>
              <a:rPr lang="fr-FR" sz="2800" b="1" dirty="0" err="1" smtClean="0"/>
              <a:t>legal</a:t>
            </a:r>
            <a:r>
              <a:rPr lang="fr-FR" sz="2800" b="1" dirty="0" smtClean="0"/>
              <a:t> </a:t>
            </a:r>
            <a:r>
              <a:rPr lang="fr-FR" sz="2800" b="1" dirty="0" err="1" smtClean="0"/>
              <a:t>context</a:t>
            </a:r>
            <a:r>
              <a:rPr lang="fr-FR" sz="2800" b="1" dirty="0" smtClean="0"/>
              <a:t>. </a:t>
            </a:r>
            <a:r>
              <a:rPr lang="fr-FR" sz="2800" b="1" dirty="0" err="1" smtClean="0"/>
              <a:t>Why</a:t>
            </a:r>
            <a:r>
              <a:rPr lang="fr-FR" sz="2800" b="1" dirty="0" smtClean="0"/>
              <a:t> has </a:t>
            </a:r>
            <a:r>
              <a:rPr lang="fr-FR" sz="2800" b="1" dirty="0" err="1" smtClean="0"/>
              <a:t>private</a:t>
            </a:r>
            <a:r>
              <a:rPr lang="fr-FR" sz="2800" b="1" dirty="0" smtClean="0"/>
              <a:t> </a:t>
            </a:r>
            <a:r>
              <a:rPr lang="fr-FR" sz="2800" b="1" dirty="0" err="1" smtClean="0"/>
              <a:t>enforcement</a:t>
            </a:r>
            <a:r>
              <a:rPr lang="fr-FR" sz="2800" b="1" dirty="0" smtClean="0"/>
              <a:t> </a:t>
            </a:r>
            <a:r>
              <a:rPr lang="en-US" sz="2800" b="1" dirty="0" smtClean="0"/>
              <a:t>played only a secondary role in France?</a:t>
            </a:r>
            <a:endParaRPr lang="fr-FR" sz="2800" b="1" dirty="0"/>
          </a:p>
        </p:txBody>
      </p:sp>
      <p:sp>
        <p:nvSpPr>
          <p:cNvPr id="3" name="Espace réservé du contenu 2"/>
          <p:cNvSpPr>
            <a:spLocks noGrp="1"/>
          </p:cNvSpPr>
          <p:nvPr>
            <p:ph idx="1"/>
          </p:nvPr>
        </p:nvSpPr>
        <p:spPr/>
        <p:txBody>
          <a:bodyPr>
            <a:normAutofit lnSpcReduction="10000"/>
          </a:bodyPr>
          <a:lstStyle/>
          <a:p>
            <a:r>
              <a:rPr lang="fr-FR" sz="2400" dirty="0" smtClean="0"/>
              <a:t>Punitive damages in </a:t>
            </a:r>
            <a:r>
              <a:rPr lang="fr-FR" sz="2400" dirty="0" err="1" smtClean="0"/>
              <a:t>common</a:t>
            </a:r>
            <a:r>
              <a:rPr lang="fr-FR" sz="2400" dirty="0" smtClean="0"/>
              <a:t> </a:t>
            </a:r>
            <a:r>
              <a:rPr lang="fr-FR" sz="2400" dirty="0" err="1" smtClean="0"/>
              <a:t>law</a:t>
            </a:r>
            <a:r>
              <a:rPr lang="fr-FR" sz="2400" dirty="0" smtClean="0"/>
              <a:t> </a:t>
            </a:r>
            <a:r>
              <a:rPr lang="fr-FR" sz="2400" dirty="0" err="1" smtClean="0"/>
              <a:t>jurisdictions</a:t>
            </a:r>
            <a:endParaRPr lang="fr-FR" sz="2400" dirty="0" smtClean="0"/>
          </a:p>
          <a:p>
            <a:r>
              <a:rPr lang="en-US" sz="2400" dirty="0" smtClean="0"/>
              <a:t>Compared to “Direct, current and certain damage” under the Civil Code provisions</a:t>
            </a:r>
          </a:p>
          <a:p>
            <a:r>
              <a:rPr lang="en-US" sz="2400" dirty="0" smtClean="0"/>
              <a:t>Integral but limited reparation</a:t>
            </a:r>
          </a:p>
          <a:p>
            <a:r>
              <a:rPr lang="en-US" sz="2400" dirty="0" smtClean="0"/>
              <a:t>Cass, Civ. 2è. October 28 1954</a:t>
            </a:r>
          </a:p>
          <a:p>
            <a:r>
              <a:rPr lang="en-US" sz="2400" dirty="0" smtClean="0"/>
              <a:t>Forum shopping</a:t>
            </a:r>
          </a:p>
          <a:p>
            <a:r>
              <a:rPr lang="en-US" sz="2400" dirty="0" smtClean="0"/>
              <a:t>Ambiguity of Competition Authorities on private enforcement: official promotion but fear for possible consequences on leniency and settlement procedures</a:t>
            </a:r>
          </a:p>
          <a:p>
            <a:r>
              <a:rPr lang="en-US" sz="2400" dirty="0" smtClean="0"/>
              <a:t>In practice, actions for damages could be brought directly before the Civil Courts without a decision of the Competition Authority</a:t>
            </a:r>
          </a:p>
          <a:p>
            <a:r>
              <a:rPr lang="en-US" sz="2400" dirty="0" smtClean="0"/>
              <a:t>In practice, very rare</a:t>
            </a:r>
          </a:p>
        </p:txBody>
      </p:sp>
    </p:spTree>
    <p:extLst>
      <p:ext uri="{BB962C8B-B14F-4D97-AF65-F5344CB8AC3E}">
        <p14:creationId xmlns:p14="http://schemas.microsoft.com/office/powerpoint/2010/main" val="1887610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t>3.3 </a:t>
            </a:r>
            <a:r>
              <a:rPr lang="fr-FR" sz="2800" b="1" dirty="0" err="1" smtClean="0"/>
              <a:t>Effects</a:t>
            </a:r>
            <a:r>
              <a:rPr lang="fr-FR" sz="2800" b="1" dirty="0" smtClean="0"/>
              <a:t> </a:t>
            </a:r>
            <a:r>
              <a:rPr lang="fr-FR" sz="2800" b="1" dirty="0"/>
              <a:t>of NCA </a:t>
            </a:r>
            <a:r>
              <a:rPr lang="fr-FR" sz="2800" b="1" dirty="0" err="1"/>
              <a:t>decisions</a:t>
            </a:r>
            <a:r>
              <a:rPr lang="fr-FR" sz="2800" b="1" dirty="0"/>
              <a:t> on civil </a:t>
            </a:r>
            <a:r>
              <a:rPr lang="fr-FR" sz="2800" b="1" dirty="0" smtClean="0"/>
              <a:t>Courts in France</a:t>
            </a:r>
            <a:endParaRPr lang="fr-FR" sz="2800" b="1" dirty="0"/>
          </a:p>
        </p:txBody>
      </p:sp>
      <p:sp>
        <p:nvSpPr>
          <p:cNvPr id="3" name="Espace réservé du contenu 2"/>
          <p:cNvSpPr>
            <a:spLocks noGrp="1"/>
          </p:cNvSpPr>
          <p:nvPr>
            <p:ph idx="1"/>
          </p:nvPr>
        </p:nvSpPr>
        <p:spPr/>
        <p:txBody>
          <a:bodyPr>
            <a:normAutofit fontScale="92500"/>
          </a:bodyPr>
          <a:lstStyle/>
          <a:p>
            <a:pPr algn="just"/>
            <a:r>
              <a:rPr lang="fr-FR" sz="2400" dirty="0" smtClean="0"/>
              <a:t>NCA </a:t>
            </a:r>
            <a:r>
              <a:rPr lang="fr-FR" sz="2400" dirty="0" err="1" smtClean="0"/>
              <a:t>decision</a:t>
            </a:r>
            <a:r>
              <a:rPr lang="fr-FR" sz="2400" dirty="0" smtClean="0"/>
              <a:t> </a:t>
            </a:r>
            <a:r>
              <a:rPr lang="fr-FR" sz="2400" dirty="0" err="1" smtClean="0"/>
              <a:t>is</a:t>
            </a:r>
            <a:r>
              <a:rPr lang="fr-FR" sz="2400" dirty="0" smtClean="0"/>
              <a:t> a </a:t>
            </a:r>
            <a:r>
              <a:rPr lang="fr-FR" sz="2400" dirty="0" err="1" smtClean="0"/>
              <a:t>decision</a:t>
            </a:r>
            <a:r>
              <a:rPr lang="fr-FR" sz="2400" dirty="0" smtClean="0"/>
              <a:t> by an (</a:t>
            </a:r>
            <a:r>
              <a:rPr lang="fr-FR" sz="2400" dirty="0" err="1" smtClean="0"/>
              <a:t>independant</a:t>
            </a:r>
            <a:r>
              <a:rPr lang="fr-FR" sz="2400" dirty="0" smtClean="0"/>
              <a:t>) administrative body</a:t>
            </a:r>
          </a:p>
          <a:p>
            <a:pPr algn="just"/>
            <a:r>
              <a:rPr lang="fr-FR" sz="2400" dirty="0" smtClean="0"/>
              <a:t>Not a </a:t>
            </a:r>
            <a:r>
              <a:rPr lang="fr-FR" sz="2400" dirty="0" err="1" smtClean="0"/>
              <a:t>Judgement</a:t>
            </a:r>
            <a:r>
              <a:rPr lang="fr-FR" sz="2400" dirty="0" smtClean="0"/>
              <a:t> </a:t>
            </a:r>
          </a:p>
          <a:p>
            <a:pPr algn="just"/>
            <a:r>
              <a:rPr lang="fr-FR" sz="2400" dirty="0" smtClean="0"/>
              <a:t>TGI Paris, </a:t>
            </a:r>
            <a:r>
              <a:rPr lang="fr-FR" sz="2400" dirty="0" err="1" smtClean="0"/>
              <a:t>December</a:t>
            </a:r>
            <a:r>
              <a:rPr lang="fr-FR" sz="2400" dirty="0" smtClean="0"/>
              <a:t> 17 2013: « </a:t>
            </a:r>
            <a:r>
              <a:rPr lang="en-US" sz="2400" dirty="0"/>
              <a:t>The decision </a:t>
            </a:r>
            <a:r>
              <a:rPr lang="en-US" sz="2400" dirty="0" smtClean="0"/>
              <a:t>of the Competition Authority has </a:t>
            </a:r>
            <a:r>
              <a:rPr lang="en-US" sz="2400" dirty="0"/>
              <a:t>no authority of res judicata and does not </a:t>
            </a:r>
            <a:r>
              <a:rPr lang="en-US" sz="2400" dirty="0" smtClean="0"/>
              <a:t>bind </a:t>
            </a:r>
            <a:r>
              <a:rPr lang="en-US" sz="2400" dirty="0"/>
              <a:t>the </a:t>
            </a:r>
            <a:r>
              <a:rPr lang="en-US" sz="2400" dirty="0" smtClean="0"/>
              <a:t>Judge </a:t>
            </a:r>
            <a:r>
              <a:rPr lang="en-US" sz="2400" dirty="0"/>
              <a:t>judge even </a:t>
            </a:r>
            <a:r>
              <a:rPr lang="en-US" sz="2400" dirty="0" smtClean="0"/>
              <a:t>though he </a:t>
            </a:r>
            <a:r>
              <a:rPr lang="en-US" sz="2400" dirty="0"/>
              <a:t>is seized with the dispute of the compensation of anticompetitive </a:t>
            </a:r>
            <a:r>
              <a:rPr lang="en-US" sz="2400" dirty="0" smtClean="0"/>
              <a:t>practices”</a:t>
            </a:r>
          </a:p>
          <a:p>
            <a:pPr algn="just"/>
            <a:r>
              <a:rPr lang="en-US" sz="2400" dirty="0" smtClean="0"/>
              <a:t>The contrary is true only, as a matter of principle, if victims were to introduce a class action</a:t>
            </a:r>
          </a:p>
          <a:p>
            <a:pPr algn="just"/>
            <a:r>
              <a:rPr lang="en-US" sz="2400" dirty="0" smtClean="0"/>
              <a:t>Apart from this case, the Judge may only be influenced by the decision of the Competition Authority</a:t>
            </a:r>
          </a:p>
          <a:p>
            <a:pPr algn="just"/>
            <a:r>
              <a:rPr lang="en-US" sz="2400" dirty="0" smtClean="0"/>
              <a:t>Hard to predict </a:t>
            </a:r>
          </a:p>
          <a:p>
            <a:pPr algn="just"/>
            <a:r>
              <a:rPr lang="en-US" sz="2400" dirty="0" smtClean="0"/>
              <a:t>For sure, a  substantial change with provisions of art. 9 of the EU 2014/104 Directive</a:t>
            </a:r>
            <a:endParaRPr lang="fr-FR" sz="2400" dirty="0"/>
          </a:p>
        </p:txBody>
      </p:sp>
    </p:spTree>
    <p:extLst>
      <p:ext uri="{BB962C8B-B14F-4D97-AF65-F5344CB8AC3E}">
        <p14:creationId xmlns:p14="http://schemas.microsoft.com/office/powerpoint/2010/main" val="32596730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t> </a:t>
            </a:r>
            <a:r>
              <a:rPr lang="fr-FR" sz="2800" b="1" dirty="0" smtClean="0"/>
              <a:t>3.4</a:t>
            </a:r>
            <a:r>
              <a:rPr lang="fr-FR" sz="2800" dirty="0" smtClean="0"/>
              <a:t> </a:t>
            </a:r>
            <a:r>
              <a:rPr lang="fr-FR" sz="2800" b="1" dirty="0" smtClean="0"/>
              <a:t>Passing-on </a:t>
            </a:r>
            <a:r>
              <a:rPr lang="fr-FR" sz="2800" b="1" dirty="0" err="1" smtClean="0"/>
              <a:t>defense</a:t>
            </a:r>
            <a:endParaRPr lang="fr-FR" sz="2800" b="1" dirty="0"/>
          </a:p>
        </p:txBody>
      </p:sp>
      <p:sp>
        <p:nvSpPr>
          <p:cNvPr id="3" name="Espace réservé du contenu 2"/>
          <p:cNvSpPr>
            <a:spLocks noGrp="1"/>
          </p:cNvSpPr>
          <p:nvPr>
            <p:ph idx="1"/>
          </p:nvPr>
        </p:nvSpPr>
        <p:spPr/>
        <p:txBody>
          <a:bodyPr>
            <a:normAutofit/>
          </a:bodyPr>
          <a:lstStyle/>
          <a:p>
            <a:pPr algn="just"/>
            <a:r>
              <a:rPr lang="fr-FR" sz="2400" dirty="0" smtClean="0"/>
              <a:t>Passing-on </a:t>
            </a:r>
            <a:r>
              <a:rPr lang="fr-FR" sz="2400" dirty="0" err="1" smtClean="0"/>
              <a:t>defense</a:t>
            </a:r>
            <a:r>
              <a:rPr lang="fr-FR" sz="2400" dirty="0" smtClean="0"/>
              <a:t> </a:t>
            </a:r>
            <a:r>
              <a:rPr lang="fr-FR" sz="2400" dirty="0" err="1" smtClean="0"/>
              <a:t>is</a:t>
            </a:r>
            <a:r>
              <a:rPr lang="fr-FR" sz="2400" dirty="0" smtClean="0"/>
              <a:t> </a:t>
            </a:r>
            <a:r>
              <a:rPr lang="fr-FR" sz="2400" dirty="0" err="1" smtClean="0"/>
              <a:t>introduced</a:t>
            </a:r>
            <a:r>
              <a:rPr lang="fr-FR" sz="2400" dirty="0" smtClean="0"/>
              <a:t> in the provisions of art. 13 of the Directive</a:t>
            </a:r>
          </a:p>
          <a:p>
            <a:pPr algn="just"/>
            <a:r>
              <a:rPr lang="fr-FR" sz="2400" dirty="0" smtClean="0"/>
              <a:t>This passing-on </a:t>
            </a:r>
            <a:r>
              <a:rPr lang="fr-FR" sz="2400" dirty="0" err="1" smtClean="0"/>
              <a:t>defense</a:t>
            </a:r>
            <a:r>
              <a:rPr lang="fr-FR" sz="2400" dirty="0" smtClean="0"/>
              <a:t> </a:t>
            </a:r>
            <a:r>
              <a:rPr lang="fr-FR" sz="2400" dirty="0" err="1" smtClean="0"/>
              <a:t>is</a:t>
            </a:r>
            <a:r>
              <a:rPr lang="fr-FR" sz="2400" dirty="0" smtClean="0"/>
              <a:t> </a:t>
            </a:r>
            <a:r>
              <a:rPr lang="fr-FR" sz="2400" dirty="0" err="1" smtClean="0"/>
              <a:t>already</a:t>
            </a:r>
            <a:r>
              <a:rPr lang="fr-FR" sz="2400" dirty="0" smtClean="0"/>
              <a:t> </a:t>
            </a:r>
            <a:r>
              <a:rPr lang="fr-FR" sz="2400" dirty="0" err="1" smtClean="0"/>
              <a:t>available</a:t>
            </a:r>
            <a:r>
              <a:rPr lang="fr-FR" sz="2400" dirty="0" smtClean="0"/>
              <a:t> </a:t>
            </a:r>
            <a:r>
              <a:rPr lang="fr-FR" sz="2400" dirty="0" err="1" smtClean="0"/>
              <a:t>under</a:t>
            </a:r>
            <a:r>
              <a:rPr lang="fr-FR" sz="2400" dirty="0" smtClean="0"/>
              <a:t> French Law</a:t>
            </a:r>
          </a:p>
          <a:p>
            <a:pPr algn="just"/>
            <a:r>
              <a:rPr lang="fr-FR" sz="2400" dirty="0" err="1" smtClean="0"/>
              <a:t>However</a:t>
            </a:r>
            <a:r>
              <a:rPr lang="fr-FR" sz="2400" dirty="0" smtClean="0"/>
              <a:t>, </a:t>
            </a:r>
            <a:r>
              <a:rPr lang="fr-FR" sz="2400" dirty="0" err="1" smtClean="0"/>
              <a:t>under</a:t>
            </a:r>
            <a:r>
              <a:rPr lang="fr-FR" sz="2400" dirty="0" smtClean="0"/>
              <a:t> French Law, the </a:t>
            </a:r>
            <a:r>
              <a:rPr lang="fr-FR" sz="2400" dirty="0" err="1" smtClean="0"/>
              <a:t>burden</a:t>
            </a:r>
            <a:r>
              <a:rPr lang="fr-FR" sz="2400" dirty="0" smtClean="0"/>
              <a:t> of </a:t>
            </a:r>
            <a:r>
              <a:rPr lang="fr-FR" sz="2400" dirty="0" err="1" smtClean="0"/>
              <a:t>prooving</a:t>
            </a:r>
            <a:r>
              <a:rPr lang="fr-FR" sz="2400" dirty="0" smtClean="0"/>
              <a:t> </a:t>
            </a:r>
            <a:r>
              <a:rPr lang="fr-FR" sz="2400" dirty="0" err="1" smtClean="0"/>
              <a:t>that</a:t>
            </a:r>
            <a:r>
              <a:rPr lang="fr-FR" sz="2400" dirty="0" smtClean="0"/>
              <a:t> the lies on the </a:t>
            </a:r>
            <a:r>
              <a:rPr lang="fr-FR" sz="2400" dirty="0" err="1" smtClean="0"/>
              <a:t>claimant</a:t>
            </a:r>
            <a:r>
              <a:rPr lang="fr-FR" sz="2400" dirty="0" smtClean="0"/>
              <a:t>. </a:t>
            </a:r>
            <a:r>
              <a:rPr lang="fr-FR" sz="2400" dirty="0" err="1" smtClean="0"/>
              <a:t>Cass</a:t>
            </a:r>
            <a:r>
              <a:rPr lang="fr-FR" sz="2400" dirty="0" smtClean="0"/>
              <a:t>. com. May 15 2012</a:t>
            </a:r>
          </a:p>
          <a:p>
            <a:pPr algn="just"/>
            <a:r>
              <a:rPr lang="en-US" sz="2400" dirty="0"/>
              <a:t>The </a:t>
            </a:r>
            <a:r>
              <a:rPr lang="en-US" sz="2400" dirty="0" smtClean="0"/>
              <a:t>burden </a:t>
            </a:r>
            <a:r>
              <a:rPr lang="en-US" sz="2400" dirty="0"/>
              <a:t>of proving that the overcharge was </a:t>
            </a:r>
            <a:r>
              <a:rPr lang="en-US" sz="2400" dirty="0" smtClean="0"/>
              <a:t>indeed </a:t>
            </a:r>
            <a:r>
              <a:rPr lang="en-US" sz="2400" dirty="0"/>
              <a:t>passed on lies with the infringer, who can </a:t>
            </a:r>
            <a:r>
              <a:rPr lang="en-US" sz="2400" dirty="0" smtClean="0"/>
              <a:t>require disclosure </a:t>
            </a:r>
            <a:r>
              <a:rPr lang="en-US" sz="2400" dirty="0"/>
              <a:t>from the claimant or third </a:t>
            </a:r>
            <a:r>
              <a:rPr lang="en-US" sz="2400" dirty="0" smtClean="0"/>
              <a:t>parties in </a:t>
            </a:r>
            <a:r>
              <a:rPr lang="en-US" sz="2400" dirty="0"/>
              <a:t>this </a:t>
            </a:r>
            <a:r>
              <a:rPr lang="en-US" sz="2400" dirty="0" smtClean="0"/>
              <a:t>context</a:t>
            </a:r>
            <a:endParaRPr lang="fr-FR" sz="2400" dirty="0" smtClean="0"/>
          </a:p>
          <a:p>
            <a:pPr algn="just"/>
            <a:r>
              <a:rPr lang="en-US" sz="2400" dirty="0" smtClean="0"/>
              <a:t>A substantial change :  rebuttable presumption of causal link</a:t>
            </a:r>
            <a:endParaRPr lang="fr-FR" sz="2400" dirty="0"/>
          </a:p>
        </p:txBody>
      </p:sp>
    </p:spTree>
    <p:extLst>
      <p:ext uri="{BB962C8B-B14F-4D97-AF65-F5344CB8AC3E}">
        <p14:creationId xmlns:p14="http://schemas.microsoft.com/office/powerpoint/2010/main" val="3443607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t>Passing-on </a:t>
            </a:r>
            <a:r>
              <a:rPr lang="fr-FR" sz="2800" b="1" dirty="0" err="1" smtClean="0"/>
              <a:t>envisaged</a:t>
            </a:r>
            <a:r>
              <a:rPr lang="fr-FR" sz="2800" b="1" dirty="0" smtClean="0"/>
              <a:t> as the basis of a claim of the indirect </a:t>
            </a:r>
            <a:r>
              <a:rPr lang="fr-FR" sz="2800" b="1" dirty="0" err="1" smtClean="0"/>
              <a:t>purchaser</a:t>
            </a:r>
            <a:endParaRPr lang="fr-FR" sz="2800" b="1" dirty="0"/>
          </a:p>
        </p:txBody>
      </p:sp>
      <p:sp>
        <p:nvSpPr>
          <p:cNvPr id="3" name="Espace réservé du contenu 2"/>
          <p:cNvSpPr>
            <a:spLocks noGrp="1"/>
          </p:cNvSpPr>
          <p:nvPr>
            <p:ph idx="1"/>
          </p:nvPr>
        </p:nvSpPr>
        <p:spPr/>
        <p:txBody>
          <a:bodyPr>
            <a:normAutofit/>
          </a:bodyPr>
          <a:lstStyle/>
          <a:p>
            <a:r>
              <a:rPr lang="en-US" sz="2400" dirty="0" smtClean="0"/>
              <a:t>In </a:t>
            </a:r>
            <a:r>
              <a:rPr lang="en-US" sz="2400" dirty="0"/>
              <a:t>addition to </a:t>
            </a:r>
            <a:r>
              <a:rPr lang="en-US" sz="2400" dirty="0" smtClean="0"/>
              <a:t>its </a:t>
            </a:r>
            <a:r>
              <a:rPr lang="en-US" sz="2400" dirty="0"/>
              <a:t>codification as </a:t>
            </a:r>
            <a:r>
              <a:rPr lang="en-US" sz="2400" dirty="0" smtClean="0"/>
              <a:t>a potential defense</a:t>
            </a:r>
            <a:r>
              <a:rPr lang="en-US" sz="2400" dirty="0"/>
              <a:t>, </a:t>
            </a:r>
            <a:r>
              <a:rPr lang="en-US" sz="2400" dirty="0" smtClean="0"/>
              <a:t>passing-on </a:t>
            </a:r>
            <a:r>
              <a:rPr lang="en-US" sz="2400" dirty="0"/>
              <a:t>may also form the basis </a:t>
            </a:r>
            <a:r>
              <a:rPr lang="en-US" sz="2400" dirty="0" smtClean="0"/>
              <a:t>of </a:t>
            </a:r>
            <a:r>
              <a:rPr lang="en-US" sz="2400" dirty="0"/>
              <a:t>a </a:t>
            </a:r>
            <a:r>
              <a:rPr lang="en-US" sz="2400" dirty="0" smtClean="0"/>
              <a:t>claim</a:t>
            </a:r>
          </a:p>
          <a:p>
            <a:r>
              <a:rPr lang="en-US" sz="2400" dirty="0" smtClean="0"/>
              <a:t>The </a:t>
            </a:r>
            <a:r>
              <a:rPr lang="en-US" sz="2400" dirty="0"/>
              <a:t>Directive clarifies that anyone </a:t>
            </a:r>
            <a:r>
              <a:rPr lang="en-US" sz="2400" dirty="0" smtClean="0"/>
              <a:t>who has suffered </a:t>
            </a:r>
            <a:r>
              <a:rPr lang="en-US" sz="2400" dirty="0"/>
              <a:t>harm, whether </a:t>
            </a:r>
            <a:r>
              <a:rPr lang="en-US" sz="2400" dirty="0" smtClean="0"/>
              <a:t>a </a:t>
            </a:r>
            <a:r>
              <a:rPr lang="en-US" sz="2400" dirty="0"/>
              <a:t>direct or indirect </a:t>
            </a:r>
            <a:r>
              <a:rPr lang="en-US" sz="2400" dirty="0" smtClean="0"/>
              <a:t>purchaser, </a:t>
            </a:r>
            <a:r>
              <a:rPr lang="en-US" sz="2400" dirty="0"/>
              <a:t>is entitled to full compensation. </a:t>
            </a:r>
            <a:r>
              <a:rPr lang="en-US" sz="2400" dirty="0" smtClean="0"/>
              <a:t>While stipulating </a:t>
            </a:r>
            <a:r>
              <a:rPr lang="en-US" sz="2400" dirty="0"/>
              <a:t>that the burden of proof for the </a:t>
            </a:r>
            <a:r>
              <a:rPr lang="en-US" sz="2400" dirty="0" smtClean="0"/>
              <a:t>existence </a:t>
            </a:r>
            <a:r>
              <a:rPr lang="en-US" sz="2400" dirty="0"/>
              <a:t>and scope of the </a:t>
            </a:r>
            <a:r>
              <a:rPr lang="en-US" sz="2400" dirty="0" smtClean="0"/>
              <a:t>pass-on </a:t>
            </a:r>
            <a:r>
              <a:rPr lang="en-US" sz="2400" dirty="0"/>
              <a:t>lies with the </a:t>
            </a:r>
            <a:r>
              <a:rPr lang="en-US" sz="2400" dirty="0" smtClean="0"/>
              <a:t>indirect purchaser</a:t>
            </a:r>
            <a:r>
              <a:rPr lang="en-US" sz="2400" dirty="0"/>
              <a:t>, </a:t>
            </a:r>
            <a:r>
              <a:rPr lang="en-US" sz="2400" dirty="0" smtClean="0"/>
              <a:t>the Directive contains </a:t>
            </a:r>
            <a:r>
              <a:rPr lang="en-US" sz="2400" dirty="0"/>
              <a:t>a </a:t>
            </a:r>
            <a:r>
              <a:rPr lang="en-US" sz="2400" dirty="0" smtClean="0"/>
              <a:t>presumption </a:t>
            </a:r>
            <a:r>
              <a:rPr lang="en-US" sz="2400" dirty="0"/>
              <a:t>in </a:t>
            </a:r>
            <a:r>
              <a:rPr lang="en-US" sz="2400" dirty="0" smtClean="0"/>
              <a:t>its favor</a:t>
            </a:r>
            <a:r>
              <a:rPr lang="en-US" sz="2400" dirty="0"/>
              <a:t>: </a:t>
            </a:r>
          </a:p>
          <a:p>
            <a:r>
              <a:rPr lang="en-US" sz="2400" dirty="0"/>
              <a:t>t</a:t>
            </a:r>
            <a:r>
              <a:rPr lang="en-US" sz="2400" dirty="0" smtClean="0"/>
              <a:t>he indirect purchaser needs only to prove </a:t>
            </a:r>
            <a:r>
              <a:rPr lang="en-US" sz="2400" dirty="0"/>
              <a:t>that an infringement of competition law resulted in an overcharge for the direct </a:t>
            </a:r>
            <a:r>
              <a:rPr lang="en-US" sz="2400" dirty="0" smtClean="0"/>
              <a:t>purchaser </a:t>
            </a:r>
            <a:r>
              <a:rPr lang="en-US" sz="2400" dirty="0"/>
              <a:t>and that he purchased goods that were </a:t>
            </a:r>
            <a:r>
              <a:rPr lang="en-US" sz="2400" dirty="0" smtClean="0"/>
              <a:t>the subject </a:t>
            </a:r>
            <a:r>
              <a:rPr lang="en-US" sz="2400" dirty="0"/>
              <a:t>of the </a:t>
            </a:r>
            <a:r>
              <a:rPr lang="en-US" sz="2400" dirty="0" smtClean="0"/>
              <a:t>infringement</a:t>
            </a:r>
          </a:p>
          <a:p>
            <a:r>
              <a:rPr lang="en-US" sz="2400" dirty="0" smtClean="0"/>
              <a:t>No case of this kind in France brought to my knowledge</a:t>
            </a:r>
            <a:endParaRPr lang="en-US" sz="2400" dirty="0"/>
          </a:p>
          <a:p>
            <a:endParaRPr lang="fr-FR" dirty="0"/>
          </a:p>
        </p:txBody>
      </p:sp>
    </p:spTree>
    <p:extLst>
      <p:ext uri="{BB962C8B-B14F-4D97-AF65-F5344CB8AC3E}">
        <p14:creationId xmlns:p14="http://schemas.microsoft.com/office/powerpoint/2010/main" val="7748990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t>3.5 Limitation</a:t>
            </a:r>
            <a:endParaRPr lang="fr-FR" sz="2800" b="1" dirty="0"/>
          </a:p>
        </p:txBody>
      </p:sp>
      <p:sp>
        <p:nvSpPr>
          <p:cNvPr id="3" name="Espace réservé du contenu 2"/>
          <p:cNvSpPr>
            <a:spLocks noGrp="1"/>
          </p:cNvSpPr>
          <p:nvPr>
            <p:ph idx="1"/>
          </p:nvPr>
        </p:nvSpPr>
        <p:spPr/>
        <p:txBody>
          <a:bodyPr>
            <a:normAutofit/>
          </a:bodyPr>
          <a:lstStyle/>
          <a:p>
            <a:pPr algn="just"/>
            <a:r>
              <a:rPr lang="en-US" sz="2400" dirty="0"/>
              <a:t>The Directive </a:t>
            </a:r>
            <a:r>
              <a:rPr lang="en-US" sz="2400" dirty="0" smtClean="0"/>
              <a:t>harmonizes </a:t>
            </a:r>
            <a:r>
              <a:rPr lang="en-US" sz="2400" dirty="0"/>
              <a:t>time limits by requiring that claims must </a:t>
            </a:r>
            <a:r>
              <a:rPr lang="en-US" sz="2400" dirty="0" smtClean="0"/>
              <a:t>not be time-barred for </a:t>
            </a:r>
            <a:r>
              <a:rPr lang="en-US" sz="2400" dirty="0"/>
              <a:t>at least five years after the claimant knows or can </a:t>
            </a:r>
            <a:r>
              <a:rPr lang="en-US" sz="2400" dirty="0" smtClean="0"/>
              <a:t>reasonably </a:t>
            </a:r>
            <a:r>
              <a:rPr lang="en-US" sz="2400" dirty="0"/>
              <a:t>be expected to </a:t>
            </a:r>
            <a:r>
              <a:rPr lang="en-US" sz="2400" dirty="0" smtClean="0"/>
              <a:t>know </a:t>
            </a:r>
            <a:r>
              <a:rPr lang="en-US" sz="2400" dirty="0"/>
              <a:t>the relevant </a:t>
            </a:r>
            <a:r>
              <a:rPr lang="en-US" sz="2400" dirty="0" smtClean="0"/>
              <a:t>circumstance</a:t>
            </a:r>
          </a:p>
          <a:p>
            <a:pPr algn="just"/>
            <a:r>
              <a:rPr lang="en-US" sz="2400" dirty="0" smtClean="0"/>
              <a:t>This is indeed close to the provisions of art. 2224 of the French Civil Code</a:t>
            </a:r>
          </a:p>
          <a:p>
            <a:pPr algn="just"/>
            <a:r>
              <a:rPr lang="en-US" sz="2400" dirty="0"/>
              <a:t>The Directive also specifies </a:t>
            </a:r>
            <a:r>
              <a:rPr lang="en-US" sz="2400" dirty="0" smtClean="0"/>
              <a:t>that </a:t>
            </a:r>
            <a:r>
              <a:rPr lang="en-US" sz="2400" dirty="0"/>
              <a:t>the </a:t>
            </a:r>
            <a:r>
              <a:rPr lang="en-US" sz="2400" dirty="0" smtClean="0"/>
              <a:t>limitation </a:t>
            </a:r>
            <a:r>
              <a:rPr lang="en-US" sz="2400" dirty="0"/>
              <a:t>period shall not begin to run before the infringement has </a:t>
            </a:r>
            <a:r>
              <a:rPr lang="en-US" sz="2400" dirty="0" smtClean="0"/>
              <a:t>ceased</a:t>
            </a:r>
          </a:p>
          <a:p>
            <a:pPr algn="just"/>
            <a:r>
              <a:rPr lang="en-US" sz="2400" dirty="0" smtClean="0"/>
              <a:t>Most importantly, </a:t>
            </a:r>
            <a:r>
              <a:rPr lang="en-US" sz="2400" dirty="0"/>
              <a:t>the limitation period will be </a:t>
            </a:r>
            <a:r>
              <a:rPr lang="en-US" sz="2400" dirty="0" smtClean="0"/>
              <a:t>“suspended” when </a:t>
            </a:r>
            <a:r>
              <a:rPr lang="en-US" sz="2400" dirty="0"/>
              <a:t>antitrust </a:t>
            </a:r>
            <a:r>
              <a:rPr lang="en-US" sz="2400" dirty="0" smtClean="0"/>
              <a:t>authorities initiate </a:t>
            </a:r>
            <a:r>
              <a:rPr lang="en-US" sz="2400" dirty="0"/>
              <a:t>investigations </a:t>
            </a:r>
            <a:r>
              <a:rPr lang="en-US" sz="2400" dirty="0" smtClean="0"/>
              <a:t>regarding </a:t>
            </a:r>
            <a:r>
              <a:rPr lang="en-US" sz="2400" dirty="0"/>
              <a:t>those infringements to which the damages claim </a:t>
            </a:r>
            <a:r>
              <a:rPr lang="en-US" sz="2400" dirty="0" smtClean="0"/>
              <a:t>relates</a:t>
            </a:r>
          </a:p>
          <a:p>
            <a:pPr lvl="0" algn="just"/>
            <a:r>
              <a:rPr lang="en-US" sz="2400" dirty="0" smtClean="0"/>
              <a:t>Art. L. 462-7 of the French Commercial Code opted for the “interruptive” effect of prescription</a:t>
            </a:r>
            <a:r>
              <a:rPr lang="fr-FR" altLang="fr-FR" sz="2400" dirty="0" smtClean="0"/>
              <a:t> </a:t>
            </a:r>
            <a:r>
              <a:rPr lang="fr-FR" altLang="fr-FR" sz="2400" dirty="0" err="1" smtClean="0"/>
              <a:t>until</a:t>
            </a:r>
            <a:r>
              <a:rPr lang="fr-FR" altLang="fr-FR" sz="2400" dirty="0" smtClean="0"/>
              <a:t> a </a:t>
            </a:r>
            <a:r>
              <a:rPr lang="fr-FR" altLang="fr-FR" sz="2400" dirty="0" err="1" smtClean="0"/>
              <a:t>definitve</a:t>
            </a:r>
            <a:r>
              <a:rPr lang="fr-FR" altLang="fr-FR" sz="2400" dirty="0" smtClean="0"/>
              <a:t> </a:t>
            </a:r>
            <a:r>
              <a:rPr lang="fr-FR" altLang="fr-FR" sz="2400" dirty="0" err="1" smtClean="0"/>
              <a:t>decision</a:t>
            </a:r>
            <a:r>
              <a:rPr lang="fr-FR" altLang="fr-FR" sz="2400" dirty="0" smtClean="0"/>
              <a:t> </a:t>
            </a:r>
            <a:r>
              <a:rPr lang="fr-FR" altLang="fr-FR" sz="2400" dirty="0" err="1" smtClean="0"/>
              <a:t>is</a:t>
            </a:r>
            <a:r>
              <a:rPr lang="fr-FR" altLang="fr-FR" sz="2400" dirty="0" smtClean="0"/>
              <a:t> </a:t>
            </a:r>
            <a:r>
              <a:rPr lang="fr-FR" altLang="fr-FR" sz="2400" dirty="0" err="1" smtClean="0"/>
              <a:t>rendered</a:t>
            </a:r>
            <a:endParaRPr lang="fr-FR" altLang="fr-FR" sz="2400" dirty="0">
              <a:latin typeface="Arial" panose="020B0604020202020204" pitchFamily="34" charset="0"/>
            </a:endParaRPr>
          </a:p>
          <a:p>
            <a:pPr algn="just"/>
            <a:endParaRPr lang="en-US" sz="2400" dirty="0"/>
          </a:p>
          <a:p>
            <a:endParaRPr lang="en-US" sz="2400" dirty="0"/>
          </a:p>
          <a:p>
            <a:endParaRPr lang="en-US" sz="2400" dirty="0"/>
          </a:p>
          <a:p>
            <a:endParaRPr lang="fr-FR" sz="2400" dirty="0"/>
          </a:p>
        </p:txBody>
      </p:sp>
    </p:spTree>
    <p:extLst>
      <p:ext uri="{BB962C8B-B14F-4D97-AF65-F5344CB8AC3E}">
        <p14:creationId xmlns:p14="http://schemas.microsoft.com/office/powerpoint/2010/main" val="1094660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err="1" smtClean="0"/>
              <a:t>Why</a:t>
            </a:r>
            <a:r>
              <a:rPr lang="fr-FR" sz="2800" b="1" dirty="0" smtClean="0"/>
              <a:t> has </a:t>
            </a:r>
            <a:r>
              <a:rPr lang="fr-FR" sz="2800" b="1" dirty="0" err="1" smtClean="0"/>
              <a:t>private</a:t>
            </a:r>
            <a:r>
              <a:rPr lang="fr-FR" sz="2800" b="1" dirty="0" smtClean="0"/>
              <a:t> </a:t>
            </a:r>
            <a:r>
              <a:rPr lang="fr-FR" sz="2800" b="1" dirty="0" err="1" smtClean="0"/>
              <a:t>enforcement</a:t>
            </a:r>
            <a:r>
              <a:rPr lang="fr-FR" sz="2800" b="1" dirty="0" smtClean="0"/>
              <a:t> </a:t>
            </a:r>
            <a:r>
              <a:rPr lang="en-US" sz="2800" b="1" dirty="0" smtClean="0"/>
              <a:t>played only a secondary role in France?</a:t>
            </a:r>
            <a:endParaRPr lang="fr-FR" sz="2800" dirty="0"/>
          </a:p>
        </p:txBody>
      </p:sp>
      <p:sp>
        <p:nvSpPr>
          <p:cNvPr id="3" name="Espace réservé du contenu 2"/>
          <p:cNvSpPr>
            <a:spLocks noGrp="1"/>
          </p:cNvSpPr>
          <p:nvPr>
            <p:ph idx="1"/>
          </p:nvPr>
        </p:nvSpPr>
        <p:spPr/>
        <p:txBody>
          <a:bodyPr>
            <a:normAutofit fontScale="92500"/>
          </a:bodyPr>
          <a:lstStyle/>
          <a:p>
            <a:r>
              <a:rPr lang="en-US" sz="2400" dirty="0" smtClean="0"/>
              <a:t>Only eight Courts have jurisdiction on private enforcement of competition rules</a:t>
            </a:r>
          </a:p>
          <a:p>
            <a:r>
              <a:rPr lang="en-US" sz="2400" dirty="0" smtClean="0"/>
              <a:t>The Judge even has to raise automatically this rule of law and order the action be dismissed</a:t>
            </a:r>
          </a:p>
          <a:p>
            <a:r>
              <a:rPr lang="fr-FR" sz="2400" dirty="0" err="1" smtClean="0"/>
              <a:t>Mandatory</a:t>
            </a:r>
            <a:r>
              <a:rPr lang="fr-FR" sz="2400" dirty="0" smtClean="0"/>
              <a:t> conciliation clauses in </a:t>
            </a:r>
            <a:r>
              <a:rPr lang="fr-FR" sz="2400" dirty="0" err="1" smtClean="0"/>
              <a:t>many</a:t>
            </a:r>
            <a:r>
              <a:rPr lang="fr-FR" sz="2400" dirty="0" smtClean="0"/>
              <a:t> </a:t>
            </a:r>
            <a:r>
              <a:rPr lang="fr-FR" sz="2400" dirty="0" err="1" smtClean="0"/>
              <a:t>contracts</a:t>
            </a:r>
            <a:r>
              <a:rPr lang="fr-FR" sz="2400" dirty="0" smtClean="0"/>
              <a:t> cause </a:t>
            </a:r>
            <a:r>
              <a:rPr lang="fr-FR" sz="2400" dirty="0" err="1" smtClean="0"/>
              <a:t>delay</a:t>
            </a:r>
            <a:r>
              <a:rPr lang="fr-FR" sz="2400" dirty="0" smtClean="0"/>
              <a:t> or </a:t>
            </a:r>
            <a:r>
              <a:rPr lang="fr-FR" sz="2400" dirty="0" err="1" smtClean="0"/>
              <a:t>even</a:t>
            </a:r>
            <a:r>
              <a:rPr lang="fr-FR" sz="2400" dirty="0" smtClean="0"/>
              <a:t> have the </a:t>
            </a:r>
            <a:r>
              <a:rPr lang="fr-FR" sz="2400" dirty="0" err="1" smtClean="0"/>
              <a:t>consequence</a:t>
            </a:r>
            <a:r>
              <a:rPr lang="fr-FR" sz="2400" dirty="0" smtClean="0"/>
              <a:t> </a:t>
            </a:r>
            <a:r>
              <a:rPr lang="fr-FR" sz="2400" dirty="0" err="1" smtClean="0"/>
              <a:t>that</a:t>
            </a:r>
            <a:r>
              <a:rPr lang="fr-FR" sz="2400" dirty="0" smtClean="0"/>
              <a:t> a civil action </a:t>
            </a:r>
            <a:r>
              <a:rPr lang="fr-FR" sz="2400" dirty="0" err="1" smtClean="0"/>
              <a:t>is</a:t>
            </a:r>
            <a:r>
              <a:rPr lang="fr-FR" sz="2400" dirty="0" smtClean="0"/>
              <a:t> </a:t>
            </a:r>
            <a:r>
              <a:rPr lang="fr-FR" sz="2400" dirty="0" err="1" smtClean="0"/>
              <a:t>unaccaptable</a:t>
            </a:r>
            <a:r>
              <a:rPr lang="fr-FR" sz="2400" dirty="0" smtClean="0"/>
              <a:t> </a:t>
            </a:r>
            <a:r>
              <a:rPr lang="fr-FR" sz="2400" dirty="0" err="1" smtClean="0"/>
              <a:t>before</a:t>
            </a:r>
            <a:r>
              <a:rPr lang="fr-FR" sz="2400" dirty="0" smtClean="0"/>
              <a:t> a Court</a:t>
            </a:r>
          </a:p>
          <a:p>
            <a:r>
              <a:rPr lang="en-US" sz="2400" dirty="0" smtClean="0"/>
              <a:t>Durations of the procedures and deadlines (extensions) of appeal, too long, dissuade from acting</a:t>
            </a:r>
          </a:p>
          <a:p>
            <a:r>
              <a:rPr lang="en-US" sz="2400" dirty="0"/>
              <a:t>The </a:t>
            </a:r>
            <a:r>
              <a:rPr lang="en-US" sz="2400" dirty="0" smtClean="0"/>
              <a:t>counterfactual scenario, necessary </a:t>
            </a:r>
            <a:r>
              <a:rPr lang="en-US" sz="2400" dirty="0"/>
              <a:t>for the identification of the amount of the </a:t>
            </a:r>
            <a:r>
              <a:rPr lang="en-US" sz="2400" dirty="0" smtClean="0"/>
              <a:t>damage, </a:t>
            </a:r>
            <a:r>
              <a:rPr lang="en-US" sz="2400" dirty="0"/>
              <a:t>is </a:t>
            </a:r>
            <a:r>
              <a:rPr lang="en-US" sz="2400" dirty="0" smtClean="0"/>
              <a:t>hardly compatible </a:t>
            </a:r>
            <a:r>
              <a:rPr lang="en-US" sz="2400" dirty="0"/>
              <a:t>with the legal requirement of certain damage</a:t>
            </a:r>
            <a:endParaRPr lang="en-US" sz="2400" dirty="0" smtClean="0"/>
          </a:p>
          <a:p>
            <a:r>
              <a:rPr lang="en-US" sz="2400" dirty="0" smtClean="0"/>
              <a:t>Private settlements occur out of Court</a:t>
            </a:r>
          </a:p>
          <a:p>
            <a:r>
              <a:rPr lang="en-US" sz="2400" dirty="0" smtClean="0"/>
              <a:t>However, some declarations of General Counsels of large international firms indicate a new trend</a:t>
            </a:r>
          </a:p>
          <a:p>
            <a:pPr marL="0" indent="0">
              <a:buNone/>
            </a:pPr>
            <a:endParaRPr lang="fr-FR" dirty="0"/>
          </a:p>
        </p:txBody>
      </p:sp>
    </p:spTree>
    <p:extLst>
      <p:ext uri="{BB962C8B-B14F-4D97-AF65-F5344CB8AC3E}">
        <p14:creationId xmlns:p14="http://schemas.microsoft.com/office/powerpoint/2010/main" val="2223046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t>A change in </a:t>
            </a:r>
            <a:r>
              <a:rPr lang="fr-FR" sz="2800" b="1" dirty="0" err="1" smtClean="0"/>
              <a:t>mentalities</a:t>
            </a:r>
            <a:r>
              <a:rPr lang="fr-FR" sz="2800" b="1" dirty="0" smtClean="0"/>
              <a:t>?</a:t>
            </a:r>
            <a:endParaRPr lang="fr-FR" sz="2800" b="1" dirty="0"/>
          </a:p>
        </p:txBody>
      </p:sp>
      <p:sp>
        <p:nvSpPr>
          <p:cNvPr id="3" name="Espace réservé du contenu 2"/>
          <p:cNvSpPr>
            <a:spLocks noGrp="1"/>
          </p:cNvSpPr>
          <p:nvPr>
            <p:ph idx="1"/>
          </p:nvPr>
        </p:nvSpPr>
        <p:spPr/>
        <p:txBody>
          <a:bodyPr>
            <a:normAutofit/>
          </a:bodyPr>
          <a:lstStyle/>
          <a:p>
            <a:pPr algn="just"/>
            <a:r>
              <a:rPr lang="en-US" sz="2400" dirty="0"/>
              <a:t>“The Directive fits in </a:t>
            </a:r>
            <a:r>
              <a:rPr lang="en-US" sz="2400" dirty="0" err="1"/>
              <a:t>Almunia’s</a:t>
            </a:r>
            <a:r>
              <a:rPr lang="en-US" sz="2400" dirty="0"/>
              <a:t> legacy of encouraging those that have suffered loss from cartel conduct to turn to the </a:t>
            </a:r>
            <a:r>
              <a:rPr lang="en-US" sz="2400" dirty="0" smtClean="0"/>
              <a:t>Courts </a:t>
            </a:r>
            <a:r>
              <a:rPr lang="en-US" sz="2400" dirty="0"/>
              <a:t>for compensation. But beyond </a:t>
            </a:r>
            <a:r>
              <a:rPr lang="en-US" sz="2400" dirty="0" err="1"/>
              <a:t>Almunia’s</a:t>
            </a:r>
            <a:r>
              <a:rPr lang="en-US" sz="2400" dirty="0"/>
              <a:t> encouragements, I think the main reason private enforcement has increased in the past few years is that mentalities have changed at board level. Today, large companies know much better than two-three years ago that if they are found guilty of cartel activity the issue of compensation will be on the table.” </a:t>
            </a:r>
            <a:r>
              <a:rPr lang="en-US" sz="2400" dirty="0" smtClean="0"/>
              <a:t>Former General Counsel of Michelin</a:t>
            </a:r>
            <a:endParaRPr lang="fr-FR" sz="2400" dirty="0"/>
          </a:p>
        </p:txBody>
      </p:sp>
    </p:spTree>
    <p:extLst>
      <p:ext uri="{BB962C8B-B14F-4D97-AF65-F5344CB8AC3E}">
        <p14:creationId xmlns:p14="http://schemas.microsoft.com/office/powerpoint/2010/main" val="2059127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t>2. The introduction of class actions in France in March 2014: </a:t>
            </a:r>
            <a:r>
              <a:rPr lang="fr-FR" sz="2800" b="1" dirty="0" err="1" smtClean="0"/>
              <a:t>will</a:t>
            </a:r>
            <a:r>
              <a:rPr lang="fr-FR" sz="2800" b="1" dirty="0" smtClean="0"/>
              <a:t> </a:t>
            </a:r>
            <a:r>
              <a:rPr lang="fr-FR" sz="2800" b="1" dirty="0" err="1" smtClean="0"/>
              <a:t>this</a:t>
            </a:r>
            <a:r>
              <a:rPr lang="fr-FR" sz="2800" b="1" dirty="0" smtClean="0"/>
              <a:t> change the </a:t>
            </a:r>
            <a:r>
              <a:rPr lang="fr-FR" sz="2800" b="1" dirty="0" err="1" smtClean="0"/>
              <a:t>picture</a:t>
            </a:r>
            <a:r>
              <a:rPr lang="fr-FR" sz="2800" b="1" dirty="0" smtClean="0"/>
              <a:t>?</a:t>
            </a:r>
            <a:endParaRPr lang="fr-FR" sz="2800" b="1" dirty="0"/>
          </a:p>
        </p:txBody>
      </p:sp>
      <p:sp>
        <p:nvSpPr>
          <p:cNvPr id="3" name="Espace réservé du contenu 2"/>
          <p:cNvSpPr>
            <a:spLocks noGrp="1"/>
          </p:cNvSpPr>
          <p:nvPr>
            <p:ph idx="1"/>
          </p:nvPr>
        </p:nvSpPr>
        <p:spPr/>
        <p:txBody>
          <a:bodyPr>
            <a:normAutofit fontScale="92500"/>
          </a:bodyPr>
          <a:lstStyle/>
          <a:p>
            <a:pPr marL="0" indent="0">
              <a:buNone/>
            </a:pPr>
            <a:r>
              <a:rPr lang="en-US" sz="2400" dirty="0" smtClean="0"/>
              <a:t>Introduction </a:t>
            </a:r>
            <a:r>
              <a:rPr lang="en-US" sz="2400" dirty="0"/>
              <a:t>of class action by the </a:t>
            </a:r>
            <a:r>
              <a:rPr lang="en-US" sz="2400" dirty="0" smtClean="0"/>
              <a:t>“</a:t>
            </a:r>
            <a:r>
              <a:rPr lang="en-US" sz="2400" dirty="0" err="1" smtClean="0"/>
              <a:t>Hamon</a:t>
            </a:r>
            <a:r>
              <a:rPr lang="en-US" sz="2400" dirty="0" smtClean="0"/>
              <a:t> Law” </a:t>
            </a:r>
            <a:r>
              <a:rPr lang="en-US" sz="2400" dirty="0"/>
              <a:t>in March 2014</a:t>
            </a:r>
          </a:p>
          <a:p>
            <a:pPr marL="0" indent="0">
              <a:buNone/>
            </a:pPr>
            <a:r>
              <a:rPr lang="en-US" sz="2400" dirty="0" smtClean="0"/>
              <a:t>Commercial Code, Art 423-1:</a:t>
            </a:r>
            <a:endParaRPr lang="en-US" sz="2400" dirty="0"/>
          </a:p>
          <a:p>
            <a:pPr marL="0" indent="0" algn="just">
              <a:buNone/>
            </a:pPr>
            <a:r>
              <a:rPr lang="en-US" sz="2400" dirty="0" smtClean="0">
                <a:effectLst/>
              </a:rPr>
              <a:t>“</a:t>
            </a:r>
            <a:r>
              <a:rPr lang="en-US" sz="2400" b="1" dirty="0" smtClean="0">
                <a:effectLst/>
              </a:rPr>
              <a:t>An association of representative consumer protection at the national level and approved </a:t>
            </a:r>
            <a:r>
              <a:rPr lang="en-US" sz="2400" dirty="0" smtClean="0">
                <a:effectLst/>
              </a:rPr>
              <a:t>in application of the article L. 411-1 can act in front of a civil jurisdiction to obtain the repair of individual damages undergone by consumers placed in a similar or identical situation and having for common cause a breach of one or several same professionals in their legal or contractual obligations :</a:t>
            </a:r>
          </a:p>
          <a:p>
            <a:r>
              <a:rPr lang="en-US" sz="2400" dirty="0" smtClean="0">
                <a:effectLst/>
              </a:rPr>
              <a:t>1 ° On the occasion of the sale of the properties or the supply of services;</a:t>
            </a:r>
            <a:r>
              <a:rPr lang="en-US" sz="2400" dirty="0" smtClean="0"/>
              <a:t/>
            </a:r>
            <a:br>
              <a:rPr lang="en-US" sz="2400" dirty="0" smtClean="0"/>
            </a:br>
            <a:r>
              <a:rPr lang="en-US" sz="2400" dirty="0" smtClean="0"/>
              <a:t/>
            </a:r>
            <a:br>
              <a:rPr lang="en-US" sz="2400" dirty="0" smtClean="0"/>
            </a:br>
            <a:r>
              <a:rPr lang="en-US" sz="2400" dirty="0" smtClean="0">
                <a:effectLst/>
              </a:rPr>
              <a:t>2 </a:t>
            </a:r>
            <a:r>
              <a:rPr lang="en-US" sz="2400" b="1" dirty="0" smtClean="0">
                <a:effectLst/>
              </a:rPr>
              <a:t>° Or when these damages result from practices anticompetitive </a:t>
            </a:r>
            <a:r>
              <a:rPr lang="en-US" sz="2400" dirty="0" smtClean="0">
                <a:effectLst/>
              </a:rPr>
              <a:t>with the sense of the title II of the book IV of the commercial Code or from articles 101 and 102 of the Treaty on the functioning of the European Union.”</a:t>
            </a:r>
            <a:r>
              <a:rPr lang="en-US" sz="2400" dirty="0" smtClean="0"/>
              <a:t/>
            </a:r>
            <a:br>
              <a:rPr lang="en-US" sz="2400" dirty="0" smtClean="0"/>
            </a:br>
            <a:endParaRPr lang="fr-FR" sz="2400" dirty="0" smtClean="0"/>
          </a:p>
        </p:txBody>
      </p:sp>
    </p:spTree>
    <p:extLst>
      <p:ext uri="{BB962C8B-B14F-4D97-AF65-F5344CB8AC3E}">
        <p14:creationId xmlns:p14="http://schemas.microsoft.com/office/powerpoint/2010/main" val="2256241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t> Impact of the </a:t>
            </a:r>
            <a:r>
              <a:rPr lang="fr-FR" sz="2800" b="1" dirty="0" err="1" smtClean="0"/>
              <a:t>recent</a:t>
            </a:r>
            <a:r>
              <a:rPr lang="fr-FR" sz="2800" b="1" dirty="0" smtClean="0"/>
              <a:t> introduction of class action in the French </a:t>
            </a:r>
            <a:r>
              <a:rPr lang="fr-FR" sz="2800" b="1" dirty="0" err="1" smtClean="0"/>
              <a:t>legislation</a:t>
            </a:r>
            <a:endParaRPr lang="fr-FR" sz="2800" b="1" dirty="0"/>
          </a:p>
        </p:txBody>
      </p:sp>
      <p:sp>
        <p:nvSpPr>
          <p:cNvPr id="3" name="Espace réservé du contenu 2"/>
          <p:cNvSpPr>
            <a:spLocks noGrp="1"/>
          </p:cNvSpPr>
          <p:nvPr>
            <p:ph idx="1"/>
          </p:nvPr>
        </p:nvSpPr>
        <p:spPr/>
        <p:txBody>
          <a:bodyPr>
            <a:normAutofit/>
          </a:bodyPr>
          <a:lstStyle/>
          <a:p>
            <a:pPr algn="just"/>
            <a:r>
              <a:rPr lang="fr-FR" sz="2400" dirty="0" smtClean="0"/>
              <a:t>Provisions of art. L. 423-17 of the Commerce Code </a:t>
            </a:r>
            <a:r>
              <a:rPr lang="en-US" sz="2400" dirty="0" smtClean="0"/>
              <a:t>plan an </a:t>
            </a:r>
            <a:r>
              <a:rPr lang="en-US" sz="2400" u="sng" dirty="0" smtClean="0"/>
              <a:t>irrefragable assumption</a:t>
            </a:r>
            <a:r>
              <a:rPr lang="en-US" sz="2400" dirty="0" smtClean="0"/>
              <a:t> in favor of Competition Authority’s decisions for class actions introduced by associations of consumers</a:t>
            </a:r>
            <a:endParaRPr lang="fr-FR" sz="2400" dirty="0" smtClean="0"/>
          </a:p>
          <a:p>
            <a:pPr algn="just"/>
            <a:r>
              <a:rPr lang="fr-FR" sz="2400" dirty="0" err="1" smtClean="0"/>
              <a:t>However</a:t>
            </a:r>
            <a:r>
              <a:rPr lang="fr-FR" sz="2400" dirty="0" smtClean="0"/>
              <a:t>, a </a:t>
            </a:r>
            <a:r>
              <a:rPr lang="fr-FR" sz="2400" dirty="0" err="1" smtClean="0"/>
              <a:t>judgment</a:t>
            </a:r>
            <a:r>
              <a:rPr lang="fr-FR" sz="2400" dirty="0" smtClean="0"/>
              <a:t> on a class action </a:t>
            </a:r>
            <a:r>
              <a:rPr lang="fr-FR" sz="2400" dirty="0" err="1" smtClean="0"/>
              <a:t>introduced</a:t>
            </a:r>
            <a:r>
              <a:rPr lang="fr-FR" sz="2400" dirty="0" smtClean="0"/>
              <a:t> </a:t>
            </a:r>
            <a:r>
              <a:rPr lang="fr-FR" sz="2400" dirty="0" err="1" smtClean="0"/>
              <a:t>before</a:t>
            </a:r>
            <a:r>
              <a:rPr lang="fr-FR" sz="2400" dirty="0" smtClean="0"/>
              <a:t> a Court </a:t>
            </a:r>
            <a:r>
              <a:rPr lang="fr-FR" sz="2400" dirty="0" err="1" smtClean="0"/>
              <a:t>cannot</a:t>
            </a:r>
            <a:r>
              <a:rPr lang="fr-FR" sz="2400" dirty="0" smtClean="0"/>
              <a:t> </a:t>
            </a:r>
            <a:r>
              <a:rPr lang="fr-FR" sz="2400" dirty="0" err="1" smtClean="0"/>
              <a:t>be</a:t>
            </a:r>
            <a:r>
              <a:rPr lang="fr-FR" sz="2400" dirty="0" smtClean="0"/>
              <a:t> </a:t>
            </a:r>
            <a:r>
              <a:rPr lang="fr-FR" sz="2400" dirty="0" err="1" smtClean="0"/>
              <a:t>rendered</a:t>
            </a:r>
            <a:r>
              <a:rPr lang="fr-FR" sz="2400" dirty="0" smtClean="0"/>
              <a:t> </a:t>
            </a:r>
            <a:r>
              <a:rPr lang="fr-FR" sz="2400" dirty="0" err="1" smtClean="0"/>
              <a:t>before</a:t>
            </a:r>
            <a:r>
              <a:rPr lang="fr-FR" sz="2400" dirty="0" smtClean="0"/>
              <a:t> the </a:t>
            </a:r>
            <a:r>
              <a:rPr lang="fr-FR" sz="2400" dirty="0" err="1" smtClean="0"/>
              <a:t>corresponding</a:t>
            </a:r>
            <a:r>
              <a:rPr lang="fr-FR" sz="2400" dirty="0" smtClean="0"/>
              <a:t> </a:t>
            </a:r>
            <a:r>
              <a:rPr lang="fr-FR" sz="2400" dirty="0" err="1" smtClean="0"/>
              <a:t>NCA‘s</a:t>
            </a:r>
            <a:r>
              <a:rPr lang="fr-FR" sz="2400" dirty="0" smtClean="0"/>
              <a:t> </a:t>
            </a:r>
            <a:r>
              <a:rPr lang="fr-FR" sz="2400" dirty="0" err="1" smtClean="0"/>
              <a:t>decision</a:t>
            </a:r>
            <a:r>
              <a:rPr lang="fr-FR" sz="2400" dirty="0" smtClean="0"/>
              <a:t> </a:t>
            </a:r>
            <a:r>
              <a:rPr lang="fr-FR" sz="2400" dirty="0" err="1" smtClean="0"/>
              <a:t>is</a:t>
            </a:r>
            <a:r>
              <a:rPr lang="fr-FR" sz="2400" dirty="0" smtClean="0"/>
              <a:t> </a:t>
            </a:r>
            <a:r>
              <a:rPr lang="fr-FR" sz="2400" dirty="0" err="1" smtClean="0"/>
              <a:t>definitive</a:t>
            </a:r>
            <a:endParaRPr lang="fr-FR" sz="2400" dirty="0" smtClean="0"/>
          </a:p>
          <a:p>
            <a:pPr algn="just"/>
            <a:r>
              <a:rPr lang="fr-FR" sz="2400" dirty="0" err="1" smtClean="0"/>
              <a:t>Even</a:t>
            </a:r>
            <a:r>
              <a:rPr lang="fr-FR" sz="2400" dirty="0" smtClean="0"/>
              <a:t> if </a:t>
            </a:r>
            <a:r>
              <a:rPr lang="fr-FR" sz="2400" dirty="0" err="1" smtClean="0"/>
              <a:t>this</a:t>
            </a:r>
            <a:r>
              <a:rPr lang="fr-FR" sz="2400" dirty="0" smtClean="0"/>
              <a:t> </a:t>
            </a:r>
            <a:r>
              <a:rPr lang="fr-FR" sz="2400" dirty="0" err="1" smtClean="0"/>
              <a:t>does</a:t>
            </a:r>
            <a:r>
              <a:rPr lang="fr-FR" sz="2400" dirty="0" smtClean="0"/>
              <a:t> not </a:t>
            </a:r>
            <a:r>
              <a:rPr lang="fr-FR" sz="2400" dirty="0" err="1" smtClean="0"/>
              <a:t>mean</a:t>
            </a:r>
            <a:r>
              <a:rPr lang="fr-FR" sz="2400" dirty="0" smtClean="0"/>
              <a:t> </a:t>
            </a:r>
            <a:r>
              <a:rPr lang="fr-FR" sz="2400" dirty="0" err="1" smtClean="0"/>
              <a:t>that</a:t>
            </a:r>
            <a:r>
              <a:rPr lang="fr-FR" sz="2400" dirty="0" smtClean="0"/>
              <a:t> the class action </a:t>
            </a:r>
            <a:r>
              <a:rPr lang="fr-FR" sz="2400" dirty="0" err="1" smtClean="0"/>
              <a:t>cannot</a:t>
            </a:r>
            <a:r>
              <a:rPr lang="fr-FR" sz="2400" dirty="0" smtClean="0"/>
              <a:t> </a:t>
            </a:r>
            <a:r>
              <a:rPr lang="fr-FR" sz="2400" dirty="0" err="1" smtClean="0"/>
              <a:t>be</a:t>
            </a:r>
            <a:r>
              <a:rPr lang="fr-FR" sz="2400" dirty="0" smtClean="0"/>
              <a:t> </a:t>
            </a:r>
            <a:r>
              <a:rPr lang="fr-FR" sz="2400" dirty="0" err="1" smtClean="0"/>
              <a:t>introduced</a:t>
            </a:r>
            <a:r>
              <a:rPr lang="fr-FR" sz="2400" dirty="0" smtClean="0"/>
              <a:t> in Court in </a:t>
            </a:r>
            <a:r>
              <a:rPr lang="fr-FR" sz="2400" dirty="0" err="1" smtClean="0"/>
              <a:t>parallel</a:t>
            </a:r>
            <a:r>
              <a:rPr lang="fr-FR" sz="2400" dirty="0" smtClean="0"/>
              <a:t>, by the association of </a:t>
            </a:r>
            <a:r>
              <a:rPr lang="fr-FR" sz="2400" dirty="0" err="1" smtClean="0"/>
              <a:t>consumers</a:t>
            </a:r>
            <a:r>
              <a:rPr lang="fr-FR" sz="2400" dirty="0" smtClean="0"/>
              <a:t>, </a:t>
            </a:r>
            <a:r>
              <a:rPr lang="fr-FR" sz="2400" dirty="0" err="1" smtClean="0"/>
              <a:t>during</a:t>
            </a:r>
            <a:r>
              <a:rPr lang="fr-FR" sz="2400" dirty="0" smtClean="0"/>
              <a:t> or </a:t>
            </a:r>
            <a:r>
              <a:rPr lang="fr-FR" sz="2400" dirty="0" err="1" smtClean="0"/>
              <a:t>even</a:t>
            </a:r>
            <a:r>
              <a:rPr lang="fr-FR" sz="2400" dirty="0" smtClean="0"/>
              <a:t> </a:t>
            </a:r>
            <a:r>
              <a:rPr lang="fr-FR" sz="2400" dirty="0" err="1" smtClean="0"/>
              <a:t>before</a:t>
            </a:r>
            <a:r>
              <a:rPr lang="fr-FR" sz="2400" dirty="0" smtClean="0"/>
              <a:t> the </a:t>
            </a:r>
            <a:r>
              <a:rPr lang="fr-FR" sz="2400" dirty="0" err="1" smtClean="0"/>
              <a:t>proceedings</a:t>
            </a:r>
            <a:r>
              <a:rPr lang="fr-FR" sz="2400" dirty="0" smtClean="0"/>
              <a:t> at the NCA </a:t>
            </a:r>
            <a:r>
              <a:rPr lang="fr-FR" sz="2400" dirty="0" err="1" smtClean="0"/>
              <a:t>take</a:t>
            </a:r>
            <a:r>
              <a:rPr lang="fr-FR" sz="2400" dirty="0" smtClean="0"/>
              <a:t> place</a:t>
            </a:r>
          </a:p>
          <a:p>
            <a:pPr algn="just"/>
            <a:r>
              <a:rPr lang="en-US" sz="2400" dirty="0" smtClean="0"/>
              <a:t>Here again, durations of the procedures and deadlines of appeal, too long, may dissuade from acting</a:t>
            </a:r>
          </a:p>
          <a:p>
            <a:endParaRPr lang="fr-FR" sz="2400" dirty="0"/>
          </a:p>
        </p:txBody>
      </p:sp>
    </p:spTree>
    <p:extLst>
      <p:ext uri="{BB962C8B-B14F-4D97-AF65-F5344CB8AC3E}">
        <p14:creationId xmlns:p14="http://schemas.microsoft.com/office/powerpoint/2010/main" val="3765055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2800" b="1" dirty="0" smtClean="0"/>
              <a:t>Class actions in France: </a:t>
            </a:r>
            <a:r>
              <a:rPr lang="fr-FR" sz="2800" b="1" dirty="0"/>
              <a:t>6 class actions </a:t>
            </a:r>
            <a:r>
              <a:rPr lang="fr-FR" sz="2800" b="1" dirty="0" err="1"/>
              <a:t>only</a:t>
            </a:r>
            <a:r>
              <a:rPr lang="fr-FR" sz="2800" b="1" dirty="0"/>
              <a:t> have been </a:t>
            </a:r>
            <a:r>
              <a:rPr lang="fr-FR" sz="2800" b="1" dirty="0" err="1"/>
              <a:t>introduced</a:t>
            </a:r>
            <a:r>
              <a:rPr lang="fr-FR" sz="2800" b="1" dirty="0"/>
              <a:t> </a:t>
            </a:r>
            <a:r>
              <a:rPr lang="fr-FR" sz="2800" b="1" dirty="0" err="1"/>
              <a:t>since</a:t>
            </a:r>
            <a:r>
              <a:rPr lang="fr-FR" sz="2800" b="1" dirty="0"/>
              <a:t> the adoption of the </a:t>
            </a:r>
            <a:r>
              <a:rPr lang="fr-FR" sz="2800" b="1" dirty="0" err="1"/>
              <a:t>law</a:t>
            </a:r>
            <a:r>
              <a:rPr lang="fr-FR" sz="2800" dirty="0"/>
              <a:t/>
            </a:r>
            <a:br>
              <a:rPr lang="fr-FR" sz="2800" dirty="0"/>
            </a:br>
            <a:endParaRPr lang="fr-FR" sz="2800" b="1" dirty="0"/>
          </a:p>
        </p:txBody>
      </p:sp>
      <p:sp>
        <p:nvSpPr>
          <p:cNvPr id="3" name="Espace réservé du contenu 2"/>
          <p:cNvSpPr>
            <a:spLocks noGrp="1"/>
          </p:cNvSpPr>
          <p:nvPr>
            <p:ph idx="1"/>
          </p:nvPr>
        </p:nvSpPr>
        <p:spPr/>
        <p:txBody>
          <a:bodyPr>
            <a:normAutofit fontScale="92500"/>
          </a:bodyPr>
          <a:lstStyle/>
          <a:p>
            <a:r>
              <a:rPr lang="fr-FR" sz="2400" dirty="0" smtClean="0"/>
              <a:t>1 </a:t>
            </a:r>
            <a:r>
              <a:rPr lang="fr-FR" sz="2400" dirty="0" err="1" smtClean="0"/>
              <a:t>led</a:t>
            </a:r>
            <a:r>
              <a:rPr lang="fr-FR" sz="2400" dirty="0" smtClean="0"/>
              <a:t> to a </a:t>
            </a:r>
            <a:r>
              <a:rPr lang="fr-FR" sz="2400" dirty="0" err="1" smtClean="0"/>
              <a:t>private</a:t>
            </a:r>
            <a:r>
              <a:rPr lang="fr-FR" sz="2400" dirty="0" smtClean="0"/>
              <a:t> </a:t>
            </a:r>
            <a:r>
              <a:rPr lang="fr-FR" sz="2400" dirty="0" err="1" smtClean="0"/>
              <a:t>settlement</a:t>
            </a:r>
            <a:r>
              <a:rPr lang="fr-FR" sz="2400" dirty="0" smtClean="0"/>
              <a:t>: </a:t>
            </a:r>
            <a:r>
              <a:rPr lang="fr-FR" sz="2400" dirty="0" err="1" smtClean="0"/>
              <a:t>billing</a:t>
            </a:r>
            <a:r>
              <a:rPr lang="fr-FR" sz="2400" dirty="0" smtClean="0"/>
              <a:t> of </a:t>
            </a:r>
            <a:r>
              <a:rPr lang="en-US" sz="2400" dirty="0" smtClean="0"/>
              <a:t>spending </a:t>
            </a:r>
            <a:r>
              <a:rPr lang="en-US" sz="2400" dirty="0"/>
              <a:t>bound to the maintenance of the device of remote monitoring of </a:t>
            </a:r>
            <a:r>
              <a:rPr lang="en-US" sz="2400" dirty="0" smtClean="0"/>
              <a:t>elevators</a:t>
            </a:r>
            <a:endParaRPr lang="fr-FR" sz="2400" dirty="0" smtClean="0"/>
          </a:p>
          <a:p>
            <a:r>
              <a:rPr lang="fr-FR" sz="2400" dirty="0" smtClean="0"/>
              <a:t>1 </a:t>
            </a:r>
            <a:r>
              <a:rPr lang="fr-FR" sz="2400" dirty="0" err="1" smtClean="0"/>
              <a:t>against</a:t>
            </a:r>
            <a:r>
              <a:rPr lang="fr-FR" sz="2400" dirty="0" smtClean="0"/>
              <a:t> a real </a:t>
            </a:r>
            <a:r>
              <a:rPr lang="fr-FR" sz="2400" dirty="0" err="1" smtClean="0"/>
              <a:t>estate</a:t>
            </a:r>
            <a:r>
              <a:rPr lang="fr-FR" sz="2400" dirty="0" smtClean="0"/>
              <a:t> </a:t>
            </a:r>
            <a:r>
              <a:rPr lang="fr-FR" sz="2400" dirty="0" err="1" smtClean="0"/>
              <a:t>firm</a:t>
            </a:r>
            <a:r>
              <a:rPr lang="fr-FR" sz="2400" dirty="0" smtClean="0"/>
              <a:t>, </a:t>
            </a:r>
            <a:r>
              <a:rPr lang="fr-FR" sz="2400" dirty="0" err="1" smtClean="0"/>
              <a:t>concerning</a:t>
            </a:r>
            <a:r>
              <a:rPr lang="fr-FR" sz="2400" dirty="0" smtClean="0"/>
              <a:t> </a:t>
            </a:r>
            <a:r>
              <a:rPr lang="fr-FR" sz="2400" dirty="0" err="1" smtClean="0"/>
              <a:t>billing</a:t>
            </a:r>
            <a:r>
              <a:rPr lang="fr-FR" sz="2400" dirty="0" smtClean="0"/>
              <a:t> of extra-</a:t>
            </a:r>
            <a:r>
              <a:rPr lang="fr-FR" sz="2400" dirty="0" err="1" smtClean="0"/>
              <a:t>costs</a:t>
            </a:r>
            <a:r>
              <a:rPr lang="fr-FR" sz="2400" dirty="0" smtClean="0"/>
              <a:t> for </a:t>
            </a:r>
            <a:r>
              <a:rPr lang="fr-FR" sz="2400" dirty="0" err="1" smtClean="0"/>
              <a:t>expedition</a:t>
            </a:r>
            <a:r>
              <a:rPr lang="fr-FR" sz="2400" dirty="0" smtClean="0"/>
              <a:t> of bills</a:t>
            </a:r>
          </a:p>
          <a:p>
            <a:r>
              <a:rPr lang="fr-FR" sz="2400" dirty="0" smtClean="0"/>
              <a:t>1 </a:t>
            </a:r>
            <a:r>
              <a:rPr lang="fr-FR" sz="2400" dirty="0" err="1" smtClean="0"/>
              <a:t>against</a:t>
            </a:r>
            <a:r>
              <a:rPr lang="fr-FR" sz="2400" dirty="0" smtClean="0"/>
              <a:t> Axa and AGIPI </a:t>
            </a:r>
            <a:r>
              <a:rPr lang="fr-FR" sz="2400" dirty="0" err="1" smtClean="0"/>
              <a:t>concerning</a:t>
            </a:r>
            <a:r>
              <a:rPr lang="fr-FR" sz="2400" dirty="0" smtClean="0"/>
              <a:t> life </a:t>
            </a:r>
            <a:r>
              <a:rPr lang="fr-FR" sz="2400" dirty="0" err="1" smtClean="0"/>
              <a:t>insurance</a:t>
            </a:r>
            <a:r>
              <a:rPr lang="fr-FR" sz="2400" dirty="0" smtClean="0"/>
              <a:t> </a:t>
            </a:r>
            <a:r>
              <a:rPr lang="fr-FR" sz="2400" dirty="0" err="1" smtClean="0"/>
              <a:t>contracts</a:t>
            </a:r>
            <a:r>
              <a:rPr lang="fr-FR" sz="2400" dirty="0" smtClean="0"/>
              <a:t> </a:t>
            </a:r>
            <a:r>
              <a:rPr lang="fr-FR" sz="2400" dirty="0" err="1" smtClean="0"/>
              <a:t>subscribed</a:t>
            </a:r>
            <a:r>
              <a:rPr lang="fr-FR" sz="2400" dirty="0" smtClean="0"/>
              <a:t> </a:t>
            </a:r>
            <a:r>
              <a:rPr lang="fr-FR" sz="2400" dirty="0" err="1" smtClean="0"/>
              <a:t>until</a:t>
            </a:r>
            <a:r>
              <a:rPr lang="fr-FR" sz="2400" dirty="0" smtClean="0"/>
              <a:t> 1995</a:t>
            </a:r>
          </a:p>
          <a:p>
            <a:r>
              <a:rPr lang="en-US" sz="2400" dirty="0" smtClean="0"/>
              <a:t>1 against </a:t>
            </a:r>
            <a:r>
              <a:rPr lang="en-US" sz="2400" dirty="0"/>
              <a:t>the social lessor Real estate 3F concerning the clause concerning a 2 % penalty chargeable to the late tenant of all or part of the payment of the rent, loads(responsibilities) and possibly some supplement of rent of </a:t>
            </a:r>
            <a:r>
              <a:rPr lang="en-US" sz="2400" dirty="0" smtClean="0"/>
              <a:t>solidarity</a:t>
            </a:r>
          </a:p>
          <a:p>
            <a:r>
              <a:rPr lang="en-US" sz="2400" dirty="0" smtClean="0"/>
              <a:t>1 against </a:t>
            </a:r>
            <a:r>
              <a:rPr lang="en-US" sz="2400" dirty="0"/>
              <a:t>telecommunication operator SFR for  misleading advertising on the </a:t>
            </a:r>
            <a:r>
              <a:rPr lang="en-US" sz="2400" dirty="0" smtClean="0"/>
              <a:t>cover of </a:t>
            </a:r>
            <a:r>
              <a:rPr lang="en-US" sz="2400" dirty="0"/>
              <a:t>its </a:t>
            </a:r>
            <a:r>
              <a:rPr lang="en-US" sz="2400" dirty="0" smtClean="0"/>
              <a:t>network</a:t>
            </a:r>
          </a:p>
          <a:p>
            <a:r>
              <a:rPr lang="en-US" sz="2400" dirty="0" smtClean="0"/>
              <a:t>1 against a camping owner obliging owners of mobile homes to but a new mobile home after 10 years… if they wanted to keep on renting their piece of land</a:t>
            </a:r>
            <a:endParaRPr lang="fr-FR" sz="2400" dirty="0"/>
          </a:p>
          <a:p>
            <a:endParaRPr lang="fr-FR" sz="2400" dirty="0"/>
          </a:p>
        </p:txBody>
      </p:sp>
    </p:spTree>
    <p:extLst>
      <p:ext uri="{BB962C8B-B14F-4D97-AF65-F5344CB8AC3E}">
        <p14:creationId xmlns:p14="http://schemas.microsoft.com/office/powerpoint/2010/main" val="4230172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t>Class actions in France: </a:t>
            </a:r>
            <a:r>
              <a:rPr lang="fr-FR" sz="2800" b="1" dirty="0" err="1"/>
              <a:t>so</a:t>
            </a:r>
            <a:r>
              <a:rPr lang="fr-FR" sz="2800" b="1" dirty="0"/>
              <a:t> </a:t>
            </a:r>
            <a:r>
              <a:rPr lang="fr-FR" sz="2800" b="1" dirty="0" err="1"/>
              <a:t>what</a:t>
            </a:r>
            <a:r>
              <a:rPr lang="fr-FR" sz="2800" b="1" dirty="0"/>
              <a:t>?</a:t>
            </a:r>
            <a:endParaRPr lang="fr-FR" sz="2800" dirty="0"/>
          </a:p>
        </p:txBody>
      </p:sp>
      <p:sp>
        <p:nvSpPr>
          <p:cNvPr id="3" name="Espace réservé du contenu 2"/>
          <p:cNvSpPr>
            <a:spLocks noGrp="1"/>
          </p:cNvSpPr>
          <p:nvPr>
            <p:ph idx="1"/>
          </p:nvPr>
        </p:nvSpPr>
        <p:spPr/>
        <p:txBody>
          <a:bodyPr>
            <a:normAutofit/>
          </a:bodyPr>
          <a:lstStyle/>
          <a:p>
            <a:r>
              <a:rPr lang="fr-FR" sz="2400" dirty="0" smtClean="0"/>
              <a:t>No </a:t>
            </a:r>
            <a:r>
              <a:rPr lang="fr-FR" sz="2400" dirty="0" err="1" smtClean="0"/>
              <a:t>judgement</a:t>
            </a:r>
            <a:r>
              <a:rPr lang="fr-FR" sz="2400" dirty="0" smtClean="0"/>
              <a:t> for the moment on </a:t>
            </a:r>
            <a:r>
              <a:rPr lang="fr-FR" sz="2400" dirty="0" err="1" smtClean="0"/>
              <a:t>any</a:t>
            </a:r>
            <a:r>
              <a:rPr lang="fr-FR" sz="2400" dirty="0" smtClean="0"/>
              <a:t> of </a:t>
            </a:r>
            <a:r>
              <a:rPr lang="fr-FR" sz="2400" dirty="0" err="1" smtClean="0"/>
              <a:t>these</a:t>
            </a:r>
            <a:r>
              <a:rPr lang="fr-FR" sz="2400" dirty="0" smtClean="0"/>
              <a:t> actions</a:t>
            </a:r>
          </a:p>
          <a:p>
            <a:r>
              <a:rPr lang="fr-FR" sz="2400" dirty="0" smtClean="0"/>
              <a:t>And, </a:t>
            </a:r>
            <a:r>
              <a:rPr lang="fr-FR" sz="2400" dirty="0" err="1" smtClean="0"/>
              <a:t>most</a:t>
            </a:r>
            <a:r>
              <a:rPr lang="fr-FR" sz="2400" dirty="0" smtClean="0"/>
              <a:t> important: </a:t>
            </a:r>
            <a:r>
              <a:rPr lang="en-US" sz="2400" dirty="0" smtClean="0"/>
              <a:t>no class action was </a:t>
            </a:r>
            <a:r>
              <a:rPr lang="en-US" sz="2400" dirty="0"/>
              <a:t>introduced on the basis of an anticompetitive practice since the adoption of the Law</a:t>
            </a:r>
            <a:endParaRPr lang="fr-FR" sz="2400" dirty="0" smtClean="0"/>
          </a:p>
          <a:p>
            <a:endParaRPr lang="fr-FR" sz="2400" dirty="0" smtClean="0"/>
          </a:p>
          <a:p>
            <a:pPr marL="0" indent="0">
              <a:buNone/>
            </a:pPr>
            <a:endParaRPr lang="fr-FR" sz="2400" dirty="0"/>
          </a:p>
        </p:txBody>
      </p:sp>
    </p:spTree>
    <p:extLst>
      <p:ext uri="{BB962C8B-B14F-4D97-AF65-F5344CB8AC3E}">
        <p14:creationId xmlns:p14="http://schemas.microsoft.com/office/powerpoint/2010/main" val="142031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just"/>
            <a:r>
              <a:rPr lang="fr-FR" sz="2800" b="1" dirty="0"/>
              <a:t>3</a:t>
            </a:r>
            <a:r>
              <a:rPr lang="fr-FR" sz="2800" b="1" dirty="0" smtClean="0"/>
              <a:t>. </a:t>
            </a:r>
            <a:r>
              <a:rPr lang="fr-FR" sz="2800" b="1" dirty="0" err="1" smtClean="0"/>
              <a:t>What</a:t>
            </a:r>
            <a:r>
              <a:rPr lang="fr-FR" sz="2800" b="1" dirty="0" smtClean="0"/>
              <a:t> changes are </a:t>
            </a:r>
            <a:r>
              <a:rPr lang="fr-FR" sz="2800" b="1" dirty="0" err="1" smtClean="0"/>
              <a:t>expected</a:t>
            </a:r>
            <a:r>
              <a:rPr lang="fr-FR" sz="2800" b="1" dirty="0" smtClean="0"/>
              <a:t> in France </a:t>
            </a:r>
            <a:r>
              <a:rPr lang="fr-FR" sz="2800" b="1" dirty="0" err="1" smtClean="0"/>
              <a:t>with</a:t>
            </a:r>
            <a:r>
              <a:rPr lang="fr-FR" sz="2800" b="1" dirty="0" smtClean="0"/>
              <a:t> the </a:t>
            </a:r>
            <a:r>
              <a:rPr lang="fr-FR" sz="2800" b="1" dirty="0" err="1" smtClean="0"/>
              <a:t>implementation</a:t>
            </a:r>
            <a:r>
              <a:rPr lang="fr-FR" sz="2800" b="1" dirty="0" smtClean="0"/>
              <a:t> of the 2014/104/EU directive</a:t>
            </a:r>
            <a:r>
              <a:rPr lang="fr-FR" sz="2800" dirty="0" smtClean="0"/>
              <a:t>?</a:t>
            </a:r>
            <a:endParaRPr lang="fr-FR" sz="2800" dirty="0"/>
          </a:p>
        </p:txBody>
      </p:sp>
      <p:sp>
        <p:nvSpPr>
          <p:cNvPr id="3" name="Espace réservé du contenu 2"/>
          <p:cNvSpPr>
            <a:spLocks noGrp="1"/>
          </p:cNvSpPr>
          <p:nvPr>
            <p:ph idx="1"/>
          </p:nvPr>
        </p:nvSpPr>
        <p:spPr/>
        <p:txBody>
          <a:bodyPr>
            <a:normAutofit/>
          </a:bodyPr>
          <a:lstStyle/>
          <a:p>
            <a:pPr marL="0" indent="0">
              <a:buNone/>
            </a:pPr>
            <a:r>
              <a:rPr lang="fr-FR" sz="2400" dirty="0" smtClean="0"/>
              <a:t> </a:t>
            </a:r>
          </a:p>
          <a:p>
            <a:endParaRPr lang="fr-FR" sz="2400" dirty="0" smtClean="0"/>
          </a:p>
          <a:p>
            <a:r>
              <a:rPr lang="fr-FR" sz="2400" dirty="0" smtClean="0"/>
              <a:t>Transposition </a:t>
            </a:r>
            <a:r>
              <a:rPr lang="fr-FR" sz="2400" dirty="0"/>
              <a:t>of the </a:t>
            </a:r>
            <a:r>
              <a:rPr lang="fr-FR" sz="2400" dirty="0" smtClean="0"/>
              <a:t>directive </a:t>
            </a:r>
            <a:r>
              <a:rPr lang="fr-FR" sz="2400" dirty="0" err="1" smtClean="0"/>
              <a:t>currently</a:t>
            </a:r>
            <a:r>
              <a:rPr lang="fr-FR" sz="2400" dirty="0" smtClean="0"/>
              <a:t> at the </a:t>
            </a:r>
            <a:r>
              <a:rPr lang="fr-FR" sz="2400" dirty="0"/>
              <a:t>Ministry of </a:t>
            </a:r>
            <a:r>
              <a:rPr lang="fr-FR" sz="2400" dirty="0" smtClean="0"/>
              <a:t>Justice…</a:t>
            </a:r>
          </a:p>
          <a:p>
            <a:r>
              <a:rPr lang="fr-FR" sz="2400" dirty="0" smtClean="0"/>
              <a:t>Main areas in </a:t>
            </a:r>
            <a:r>
              <a:rPr lang="fr-FR" sz="2400" dirty="0" err="1" smtClean="0"/>
              <a:t>which</a:t>
            </a:r>
            <a:r>
              <a:rPr lang="fr-FR" sz="2400" dirty="0" smtClean="0"/>
              <a:t> changes </a:t>
            </a:r>
            <a:r>
              <a:rPr lang="fr-FR" sz="2400" dirty="0" err="1" smtClean="0"/>
              <a:t>could</a:t>
            </a:r>
            <a:r>
              <a:rPr lang="fr-FR" sz="2400" dirty="0" smtClean="0"/>
              <a:t> </a:t>
            </a:r>
            <a:r>
              <a:rPr lang="fr-FR" sz="2400" dirty="0" err="1" smtClean="0"/>
              <a:t>be</a:t>
            </a:r>
            <a:r>
              <a:rPr lang="fr-FR" sz="2400" dirty="0" smtClean="0"/>
              <a:t> </a:t>
            </a:r>
            <a:r>
              <a:rPr lang="fr-FR" sz="2400" dirty="0" err="1" smtClean="0"/>
              <a:t>expected</a:t>
            </a:r>
            <a:endParaRPr lang="fr-FR" sz="2400" dirty="0" smtClean="0"/>
          </a:p>
          <a:p>
            <a:r>
              <a:rPr lang="fr-FR" sz="2400" dirty="0" smtClean="0"/>
              <a:t>3.1 </a:t>
            </a:r>
            <a:r>
              <a:rPr lang="fr-FR" sz="2400" dirty="0" err="1" smtClean="0"/>
              <a:t>Burden</a:t>
            </a:r>
            <a:r>
              <a:rPr lang="fr-FR" sz="2400" dirty="0" smtClean="0"/>
              <a:t> of proof</a:t>
            </a:r>
          </a:p>
          <a:p>
            <a:r>
              <a:rPr lang="fr-FR" sz="2400" dirty="0"/>
              <a:t>3.2 </a:t>
            </a:r>
            <a:r>
              <a:rPr lang="fr-FR" sz="2400" dirty="0" err="1"/>
              <a:t>Disclosure</a:t>
            </a:r>
            <a:endParaRPr lang="fr-FR" sz="2400" dirty="0"/>
          </a:p>
          <a:p>
            <a:r>
              <a:rPr lang="fr-FR" sz="2400" dirty="0"/>
              <a:t>3.3 </a:t>
            </a:r>
            <a:r>
              <a:rPr lang="fr-FR" sz="2400" dirty="0" err="1"/>
              <a:t>Effects</a:t>
            </a:r>
            <a:r>
              <a:rPr lang="fr-FR" sz="2400" dirty="0"/>
              <a:t> of NCA </a:t>
            </a:r>
            <a:r>
              <a:rPr lang="fr-FR" sz="2400" dirty="0" err="1"/>
              <a:t>decisions</a:t>
            </a:r>
            <a:r>
              <a:rPr lang="fr-FR" sz="2400" dirty="0"/>
              <a:t> on civil Courts in </a:t>
            </a:r>
            <a:r>
              <a:rPr lang="fr-FR" sz="2400" dirty="0" smtClean="0"/>
              <a:t>France</a:t>
            </a:r>
          </a:p>
          <a:p>
            <a:r>
              <a:rPr lang="fr-FR" sz="2400" dirty="0" smtClean="0"/>
              <a:t>3.4 Passing on </a:t>
            </a:r>
            <a:r>
              <a:rPr lang="fr-FR" sz="2400" dirty="0" err="1" smtClean="0"/>
              <a:t>Defense</a:t>
            </a:r>
            <a:endParaRPr lang="fr-FR" sz="2400" dirty="0" smtClean="0"/>
          </a:p>
          <a:p>
            <a:r>
              <a:rPr lang="fr-FR" sz="2400" dirty="0" smtClean="0"/>
              <a:t>3.5 Limitation </a:t>
            </a:r>
            <a:endParaRPr lang="fr-FR" sz="2400" dirty="0"/>
          </a:p>
          <a:p>
            <a:endParaRPr lang="fr-FR" sz="2400" dirty="0" smtClean="0"/>
          </a:p>
          <a:p>
            <a:endParaRPr lang="fr-FR" sz="2400" dirty="0"/>
          </a:p>
        </p:txBody>
      </p:sp>
    </p:spTree>
    <p:extLst>
      <p:ext uri="{BB962C8B-B14F-4D97-AF65-F5344CB8AC3E}">
        <p14:creationId xmlns:p14="http://schemas.microsoft.com/office/powerpoint/2010/main" val="4247117370"/>
      </p:ext>
    </p:extLst>
  </p:cSld>
  <p:clrMapOvr>
    <a:masterClrMapping/>
  </p:clrMapOvr>
</p:sld>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592</TotalTime>
  <Words>2109</Words>
  <Application>Microsoft Office PowerPoint</Application>
  <PresentationFormat>Widescreen</PresentationFormat>
  <Paragraphs>152</Paragraphs>
  <Slides>23</Slides>
  <Notes>0</Notes>
  <HiddenSlides>0</HiddenSlides>
  <MMClips>0</MMClips>
  <ScaleCrop>false</ScaleCrop>
  <HeadingPairs>
    <vt:vector size="6" baseType="variant">
      <vt:variant>
        <vt:lpstr>Caratteri utilizzati</vt:lpstr>
      </vt:variant>
      <vt:variant>
        <vt:i4>7</vt:i4>
      </vt:variant>
      <vt:variant>
        <vt:lpstr>Tema</vt:lpstr>
      </vt:variant>
      <vt:variant>
        <vt:i4>3</vt:i4>
      </vt:variant>
      <vt:variant>
        <vt:lpstr>Titoli diapositive</vt:lpstr>
      </vt:variant>
      <vt:variant>
        <vt:i4>23</vt:i4>
      </vt:variant>
    </vt:vector>
  </HeadingPairs>
  <TitlesOfParts>
    <vt:vector size="33" baseType="lpstr">
      <vt:lpstr>Arial Unicode MS</vt:lpstr>
      <vt:lpstr>Arial</vt:lpstr>
      <vt:lpstr>Calibri</vt:lpstr>
      <vt:lpstr>Calibri Light</vt:lpstr>
      <vt:lpstr>Gill Sans MT</vt:lpstr>
      <vt:lpstr>Verdana</vt:lpstr>
      <vt:lpstr>Wingdings 2</vt:lpstr>
      <vt:lpstr>HDOfficeLightV0</vt:lpstr>
      <vt:lpstr>1_HDOfficeLightV0</vt:lpstr>
      <vt:lpstr>Solstice</vt:lpstr>
      <vt:lpstr>EU Directive on actions for damages for infringement of competition law : what changes are expected  in France?</vt:lpstr>
      <vt:lpstr>1. French legal context. Why has private enforcement played only a secondary role in France?</vt:lpstr>
      <vt:lpstr>Why has private enforcement played only a secondary role in France?</vt:lpstr>
      <vt:lpstr>A change in mentalities?</vt:lpstr>
      <vt:lpstr>2. The introduction of class actions in France in March 2014: will this change the picture?</vt:lpstr>
      <vt:lpstr> Impact of the recent introduction of class action in the French legislation</vt:lpstr>
      <vt:lpstr>Class actions in France: 6 class actions only have been introduced since the adoption of the law </vt:lpstr>
      <vt:lpstr>Class actions in France: so what?</vt:lpstr>
      <vt:lpstr>3. What changes are expected in France with the implementation of the 2014/104/EU directive?</vt:lpstr>
      <vt:lpstr>3.1 Burden of proof – Quantification of the damage</vt:lpstr>
      <vt:lpstr>Quantification of the damage : the obstacle of certainty</vt:lpstr>
      <vt:lpstr>The quantification of the damage and the issue of certainty </vt:lpstr>
      <vt:lpstr>In some occasions it may (partly) work…</vt:lpstr>
      <vt:lpstr>And even in unexpected circumstances</vt:lpstr>
      <vt:lpstr>So what?</vt:lpstr>
      <vt:lpstr>3.2 Disclosure</vt:lpstr>
      <vt:lpstr>3.2 Disclosure</vt:lpstr>
      <vt:lpstr>3.2 Disclosure</vt:lpstr>
      <vt:lpstr>3.2 Disclosure</vt:lpstr>
      <vt:lpstr>3.3 Effects of NCA decisions on civil Courts in France</vt:lpstr>
      <vt:lpstr> 3.4 Passing-on defense</vt:lpstr>
      <vt:lpstr>Passing-on envisaged as the basis of a claim of the indirect purchaser</vt:lpstr>
      <vt:lpstr>3.5 Limitation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the implementation of the EU competition law damages directives in France</dc:title>
  <dc:creator>Philippe CORRUBLE</dc:creator>
  <cp:lastModifiedBy>Internazionale1</cp:lastModifiedBy>
  <cp:revision>65</cp:revision>
  <dcterms:created xsi:type="dcterms:W3CDTF">2015-10-25T20:28:58Z</dcterms:created>
  <dcterms:modified xsi:type="dcterms:W3CDTF">2015-11-21T18:42:51Z</dcterms:modified>
</cp:coreProperties>
</file>