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  <p:sldMasterId id="2147483717" r:id="rId3"/>
    <p:sldMasterId id="2147483730" r:id="rId4"/>
  </p:sldMasterIdLst>
  <p:notesMasterIdLst>
    <p:notesMasterId r:id="rId29"/>
  </p:notesMasterIdLst>
  <p:handoutMasterIdLst>
    <p:handoutMasterId r:id="rId30"/>
  </p:handoutMasterIdLst>
  <p:sldIdLst>
    <p:sldId id="278" r:id="rId5"/>
    <p:sldId id="291" r:id="rId6"/>
    <p:sldId id="293" r:id="rId7"/>
    <p:sldId id="300" r:id="rId8"/>
    <p:sldId id="297" r:id="rId9"/>
    <p:sldId id="298" r:id="rId10"/>
    <p:sldId id="299" r:id="rId11"/>
    <p:sldId id="294" r:id="rId12"/>
    <p:sldId id="296" r:id="rId13"/>
    <p:sldId id="295" r:id="rId14"/>
    <p:sldId id="302" r:id="rId15"/>
    <p:sldId id="301" r:id="rId16"/>
    <p:sldId id="303" r:id="rId17"/>
    <p:sldId id="304" r:id="rId18"/>
    <p:sldId id="305" r:id="rId19"/>
    <p:sldId id="306" r:id="rId20"/>
    <p:sldId id="311" r:id="rId21"/>
    <p:sldId id="307" r:id="rId22"/>
    <p:sldId id="312" r:id="rId23"/>
    <p:sldId id="308" r:id="rId24"/>
    <p:sldId id="309" r:id="rId25"/>
    <p:sldId id="313" r:id="rId26"/>
    <p:sldId id="310" r:id="rId27"/>
    <p:sldId id="31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5A"/>
    <a:srgbClr val="ED331A"/>
    <a:srgbClr val="007BE4"/>
    <a:srgbClr val="477AE5"/>
    <a:srgbClr val="007CC2"/>
    <a:srgbClr val="477BE4"/>
    <a:srgbClr val="034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3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6F290-8DF1-1743-AC00-8973728A3512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E0D7A-F5C2-8F4B-9EFF-A7195CCAD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9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8094B-3335-46AE-93A8-6E7DDA63F4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EF89A-5E57-45C0-956D-60251A5804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2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Slides with unib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74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7041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48">
          <p15:clr>
            <a:srgbClr val="FBAE40"/>
          </p15:clr>
        </p15:guide>
        <p15:guide id="2" orient="horz" pos="255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pos="546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7354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48">
          <p15:clr>
            <a:srgbClr val="FBAE40"/>
          </p15:clr>
        </p15:guide>
        <p15:guide id="2" orient="horz" pos="255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pos="546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2599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48">
          <p15:clr>
            <a:srgbClr val="FBAE40"/>
          </p15:clr>
        </p15:guide>
        <p15:guide id="2" orient="horz" pos="255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pos="546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89240"/>
            <a:ext cx="1022996" cy="1022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68000"/>
            <a:ext cx="3278105" cy="82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defRPr sz="2500" b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97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198000"/>
            <a:ext cx="328294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3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67544" y="178766"/>
            <a:ext cx="20521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de-DE" sz="100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First</a:t>
            </a:r>
            <a:r>
              <a:rPr lang="de-DE" sz="1000" baseline="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 of the presentation</a:t>
            </a:r>
            <a:endParaRPr lang="de-DE" sz="1000" dirty="0">
              <a:solidFill>
                <a:srgbClr val="AC14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740000" y="178766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b="1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07.02.2014</a:t>
            </a:r>
            <a:endParaRPr lang="de-DE" sz="1000" dirty="0">
              <a:solidFill>
                <a:srgbClr val="AC14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39552" y="620688"/>
            <a:ext cx="8064698" cy="0"/>
          </a:xfrm>
          <a:prstGeom prst="line">
            <a:avLst/>
          </a:prstGeom>
          <a:ln>
            <a:solidFill>
              <a:srgbClr val="AC14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20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542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67544" y="6453336"/>
            <a:ext cx="15456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de-DE" sz="1000" b="0" dirty="0" err="1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1000" b="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000" b="0" dirty="0" err="1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de-DE" sz="1000" b="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000" b="0" dirty="0" err="1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</a:t>
            </a:r>
            <a:endParaRPr lang="de-DE" sz="1000" b="0" dirty="0">
              <a:solidFill>
                <a:srgbClr val="AC14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199770" y="6453336"/>
            <a:ext cx="1476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b="0" dirty="0" smtClean="0">
                <a:solidFill>
                  <a:srgbClr val="AC14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Max Mustermann</a:t>
            </a:r>
            <a:endParaRPr lang="de-DE" sz="1000" b="0" dirty="0">
              <a:solidFill>
                <a:srgbClr val="AC14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39552" y="6381328"/>
            <a:ext cx="8064698" cy="0"/>
          </a:xfrm>
          <a:prstGeom prst="line">
            <a:avLst/>
          </a:prstGeom>
          <a:ln>
            <a:solidFill>
              <a:srgbClr val="AC14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64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54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olo.giudici@unibz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6374" y="3238196"/>
            <a:ext cx="266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chemeClr val="bg1"/>
                </a:solidFill>
                <a:latin typeface="+mj-lt"/>
              </a:rPr>
              <a:t>Genova, 25 </a:t>
            </a:r>
            <a:r>
              <a:rPr lang="de-DE" sz="1100" b="1" dirty="0" err="1" smtClean="0">
                <a:solidFill>
                  <a:schemeClr val="bg1"/>
                </a:solidFill>
                <a:latin typeface="+mj-lt"/>
              </a:rPr>
              <a:t>settembre</a:t>
            </a:r>
            <a:r>
              <a:rPr lang="de-DE" sz="1100" b="1" dirty="0" smtClean="0">
                <a:solidFill>
                  <a:schemeClr val="bg1"/>
                </a:solidFill>
                <a:latin typeface="+mj-lt"/>
              </a:rPr>
              <a:t> 2015</a:t>
            </a:r>
            <a:endParaRPr lang="de-DE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6375" y="1777626"/>
            <a:ext cx="5255866" cy="131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5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pc="100" baseline="0" dirty="0" err="1" smtClean="0"/>
              <a:t>Prezzi</a:t>
            </a:r>
            <a:r>
              <a:rPr lang="en-US" kern="0" spc="100" baseline="0" dirty="0" smtClean="0"/>
              <a:t> </a:t>
            </a:r>
            <a:r>
              <a:rPr lang="en-US" kern="0" spc="100" baseline="0" dirty="0" err="1" smtClean="0"/>
              <a:t>predatori</a:t>
            </a:r>
            <a:r>
              <a:rPr lang="en-US" kern="0" spc="100" baseline="0" dirty="0" smtClean="0"/>
              <a:t> e </a:t>
            </a:r>
            <a:r>
              <a:rPr lang="en-US" kern="0" spc="100" baseline="0" dirty="0" err="1" smtClean="0"/>
              <a:t>vendite</a:t>
            </a:r>
            <a:r>
              <a:rPr lang="en-US" kern="0" spc="100" baseline="0" dirty="0" smtClean="0"/>
              <a:t> </a:t>
            </a:r>
            <a:r>
              <a:rPr lang="en-US" kern="0" spc="100" baseline="0" dirty="0" err="1" smtClean="0"/>
              <a:t>sottocosto</a:t>
            </a:r>
            <a:r>
              <a:rPr lang="en-US" kern="0" spc="100" baseline="0" dirty="0" smtClean="0"/>
              <a:t>: </a:t>
            </a:r>
            <a:r>
              <a:rPr lang="en-US" kern="0" spc="100" baseline="0" dirty="0" err="1" smtClean="0"/>
              <a:t>il</a:t>
            </a:r>
            <a:r>
              <a:rPr lang="en-US" kern="0" spc="100" baseline="0" dirty="0" smtClean="0"/>
              <a:t> </a:t>
            </a:r>
            <a:r>
              <a:rPr lang="en-US" kern="0" spc="100" baseline="0" dirty="0" err="1" smtClean="0"/>
              <a:t>problema</a:t>
            </a:r>
            <a:r>
              <a:rPr lang="en-US" kern="0" spc="100" baseline="0" dirty="0" smtClean="0"/>
              <a:t> </a:t>
            </a:r>
            <a:r>
              <a:rPr lang="en-US" kern="0" spc="100" baseline="0" dirty="0" err="1" smtClean="0"/>
              <a:t>della</a:t>
            </a:r>
            <a:r>
              <a:rPr lang="en-US" kern="0" spc="100" baseline="0" dirty="0" smtClean="0"/>
              <a:t> </a:t>
            </a:r>
            <a:r>
              <a:rPr lang="en-US" kern="0" spc="100" baseline="0" dirty="0" err="1" smtClean="0"/>
              <a:t>concorrenza</a:t>
            </a:r>
            <a:r>
              <a:rPr lang="en-US" kern="0" spc="100" baseline="0" dirty="0" smtClean="0"/>
              <a:t> di </a:t>
            </a:r>
            <a:r>
              <a:rPr lang="en-US" kern="0" spc="100" baseline="0" dirty="0" err="1" smtClean="0"/>
              <a:t>prezzo</a:t>
            </a:r>
            <a:endParaRPr lang="en-US" kern="0" spc="100" baseline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78074" y="3651498"/>
            <a:ext cx="460609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kern="1200" dirty="0" smtClean="0">
                <a:solidFill>
                  <a:schemeClr val="bg1"/>
                </a:solidFill>
                <a:latin typeface="+mj-lt"/>
              </a:rPr>
              <a:t>Paolo </a:t>
            </a:r>
            <a:r>
              <a:rPr lang="de-DE" sz="1400" kern="1200" dirty="0" err="1" smtClean="0">
                <a:solidFill>
                  <a:schemeClr val="bg1"/>
                </a:solidFill>
                <a:latin typeface="+mj-lt"/>
              </a:rPr>
              <a:t>Giudici</a:t>
            </a:r>
            <a:endParaRPr lang="de-DE" sz="1400" kern="1200" dirty="0" smtClean="0">
              <a:solidFill>
                <a:schemeClr val="bg1"/>
              </a:solidFill>
              <a:latin typeface="+mj-lt"/>
            </a:endParaRPr>
          </a:p>
          <a:p>
            <a:endParaRPr lang="de-DE" sz="1400" kern="1200" dirty="0" smtClean="0">
              <a:solidFill>
                <a:schemeClr val="bg1"/>
              </a:solidFill>
              <a:latin typeface="+mj-lt"/>
            </a:endParaRPr>
          </a:p>
          <a:p>
            <a:r>
              <a:rPr lang="de-DE" sz="1400" baseline="0" dirty="0" err="1" smtClean="0">
                <a:solidFill>
                  <a:schemeClr val="bg1"/>
                </a:solidFill>
                <a:latin typeface="+mj-lt"/>
              </a:rPr>
              <a:t>Professore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ordinario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di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diritto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dell‘economia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Facoltà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di Economics &amp; Management</a:t>
            </a:r>
          </a:p>
          <a:p>
            <a:r>
              <a:rPr lang="de-DE" sz="1400" dirty="0" smtClean="0">
                <a:solidFill>
                  <a:schemeClr val="bg1"/>
                </a:solidFill>
                <a:latin typeface="+mj-lt"/>
              </a:rPr>
              <a:t>Free University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Bozen-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Bolzano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r>
              <a:rPr lang="de-DE" sz="1400" dirty="0">
                <a:solidFill>
                  <a:schemeClr val="bg1"/>
                </a:solidFill>
                <a:latin typeface="+mj-lt"/>
                <a:hlinkClick r:id="rId2"/>
              </a:rPr>
              <a:t>p</a:t>
            </a:r>
            <a:r>
              <a:rPr lang="de-DE" sz="1400" dirty="0" smtClean="0">
                <a:solidFill>
                  <a:schemeClr val="bg1"/>
                </a:solidFill>
                <a:latin typeface="+mj-lt"/>
                <a:hlinkClick r:id="rId2"/>
              </a:rPr>
              <a:t>aolo.giudici@unibz.it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r>
              <a:rPr lang="de-DE" sz="1400" u="sng" dirty="0" err="1" smtClean="0">
                <a:solidFill>
                  <a:srgbClr val="008000"/>
                </a:solidFill>
                <a:latin typeface="+mj-lt"/>
              </a:rPr>
              <a:t>paolo.giudici</a:t>
            </a:r>
            <a:r>
              <a:rPr lang="de-DE" sz="1400" u="sng" dirty="0" err="1">
                <a:solidFill>
                  <a:srgbClr val="008000"/>
                </a:solidFill>
                <a:latin typeface="+mj-lt"/>
              </a:rPr>
              <a:t>@mgmp-avvocati.com</a:t>
            </a:r>
            <a:endParaRPr lang="de-DE" sz="1400" u="sng" dirty="0">
              <a:solidFill>
                <a:srgbClr val="008000"/>
              </a:solidFill>
              <a:latin typeface="+mj-lt"/>
            </a:endParaRPr>
          </a:p>
          <a:p>
            <a:endParaRPr lang="de-DE" sz="11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r>
              <a:rPr lang="it-IT" sz="1100" b="1" dirty="0"/>
              <a:t>Il risarcimento del danno anticoncorrenziale: principi, regole e </a:t>
            </a:r>
            <a:r>
              <a:rPr lang="it-IT" sz="1100" b="1" dirty="0" smtClean="0"/>
              <a:t>strumenti, Genova 25 settembre 2015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0236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21.1.2006, n. 1636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16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defTabSz="274638"/>
            <a:r>
              <a:rPr lang="it-IT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it-IT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altre parole, la vendita sottocosto (o comunque a prezzi non immediatamente remunerativi) appare contraria ai doveri di correttezza evocati dall'art. 2598 c.c., n. 3, solo se a porla in essere sia un'impresa che muove da una posizione di dominio e che, in tal modo, frapponga barriere all'ingresso di altri concorrenti sul mercato o comunque indebitamente abusi di quella sua posizione non avendo alcun interesse a praticare simili prezzi se non, appunto, quello di eliminare i propri concorrenti per poter poi rialzare i prezzi approfittando della situazione di monopolio così venutasi a determinare (si veda, in tal senso</a:t>
            </a:r>
            <a:r>
              <a:rPr lang="it-IT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Corte </a:t>
            </a:r>
            <a:r>
              <a:rPr lang="it-IT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Giustizia 3 luglio 1991, n. 62, in causa C 62-86)</a:t>
            </a:r>
            <a:r>
              <a:rPr lang="it-IT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93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3939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prezzi predatori del diritto antitrust</a:t>
            </a:r>
          </a:p>
          <a:p>
            <a:pPr lvl="1" defTabSz="274638">
              <a:lnSpc>
                <a:spcPct val="150000"/>
              </a:lnSpc>
            </a:pP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fattispecie: riduzione dei prezzi, eliminazione dei concorrenti, monopolio, risalita dei prezzi e sfruttamento della posizione monopolistica.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Esiste davvero? Nessuno conosce un caso in cui ciò sia veramente avvenuto in questi termini.</a:t>
            </a:r>
          </a:p>
        </p:txBody>
      </p:sp>
    </p:spTree>
    <p:extLst>
      <p:ext uri="{BB962C8B-B14F-4D97-AF65-F5344CB8AC3E}">
        <p14:creationId xmlns:p14="http://schemas.microsoft.com/office/powerpoint/2010/main" val="34686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Areeda</a:t>
            </a: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Turner, 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Harvard Law </a:t>
            </a:r>
            <a:r>
              <a:rPr lang="it-IT" sz="24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1975</a:t>
            </a:r>
            <a:endParaRPr lang="it-IT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Criterio di identificazione: non è predatorio prezzo superiore al costo marginale di produzione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costo marginale è difficile da calcolare: riferimento al costo variabile medio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Preselezione dei casi con il “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recoupment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test”, analisi volta a verificare se davvero il mercato è monopolizzabile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incrementali, costi evitabili …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 di altre misure di costo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Adozione di criteri anche di natura strategica e comportamentale (Bolton –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Brodley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Riordan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2000), ma supportati da analisi prezzo-costi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Pericolo della “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predatory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pricing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litigation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(per spaventare rivali più efficienti)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Negli Stati Uniti i tribunali adottano il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recoupment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tendono a rigettare le azioni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prezzi predatori in Europa (art. 102 FUE)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L’art. 102 (ex 82, ex 86 CEE) parla di prezzi non equi, non di prezzi predatori.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l’abuso di posizione dominante in Europa si rivolge prevalentemente contro l’abuso escludente (contro i concorrenti) non quello di sfruttamento (contro i consumatori) …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ed è più “intuizionistico” di quello americano.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Orientamento della Commissione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COMMISSIONE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Orientamenti sulle priorità della Commissione nell’applicazione dell’art. 82 del trattato CE al comportamento abusivo delle imprese dominanti volti all’esclusione di concorrenti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Bruxelles, 9.2.2009 – C(2009)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864</a:t>
            </a:r>
          </a:p>
        </p:txBody>
      </p:sp>
    </p:spTree>
    <p:extLst>
      <p:ext uri="{BB962C8B-B14F-4D97-AF65-F5344CB8AC3E}">
        <p14:creationId xmlns:p14="http://schemas.microsoft.com/office/powerpoint/2010/main" val="876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601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Corte di Giustizia: no </a:t>
            </a:r>
            <a:r>
              <a:rPr lang="it-IT" sz="24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recoupment</a:t>
            </a: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si applica il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recoupment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cioé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non occorre la monopolizzazione successiva: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CE, sez. V, 14 novembre 1996, C-333/94,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 Pak International SA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CE, sez. I, 2 aprile 2009, C-202/07,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 </a:t>
            </a:r>
            <a:r>
              <a:rPr lang="it-IT" sz="2400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Télécom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UE, sez. I, 17 febbraio 2011, C-52/09,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Telia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Sonera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Corte di Giustizia: sì al raffronto prezzi costi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Riferimento ai costi variabili medi (AT):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CE, 3 luglio 1991, C-62/86, </a:t>
            </a:r>
            <a:r>
              <a:rPr lang="it-IT" sz="2400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Akzo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Chemie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BV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14 novembre 1996, C-333/94,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 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Pak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CE, </a:t>
            </a:r>
            <a:r>
              <a:rPr lang="it-IT" sz="2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Tèlécom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cit.;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anche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 altre misure di costo, quali i costi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incrementali: Corte </a:t>
            </a:r>
            <a:r>
              <a:rPr lang="it-IT" sz="2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UE, Grande Sez., 27 marzo 2012, C-209/10, 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Danmark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t-IT" sz="240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73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Es. Corte </a:t>
            </a:r>
            <a:r>
              <a:rPr lang="it-IT" sz="24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UE, Grande Sez., 27 marzo 2012, C-209/10, </a:t>
            </a:r>
            <a:r>
              <a:rPr lang="it-IT" sz="2400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 </a:t>
            </a:r>
            <a:r>
              <a:rPr lang="it-IT" sz="2400" b="1" i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Danmark</a:t>
            </a:r>
            <a:r>
              <a:rPr lang="it-IT" sz="2400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L’articolo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82 CE dev’essere interpretato nel senso che non si può ritenere che una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 di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prezzi bassi applicati nei confronti di determinati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importanti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clienti di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concorrente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parte di un’impresa che detiene una posizione dominante configuri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abuso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diretto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all’esclusione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un concorrente per il solo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 che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prezzo applicato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tale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ad uno di detti clienti si situa </a:t>
            </a:r>
            <a:r>
              <a:rPr lang="it-IT" sz="1400" i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 un livello inferiore ai costi totali </a:t>
            </a:r>
            <a:r>
              <a:rPr lang="it-IT" sz="1400" i="1" dirty="0" smtClean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 attribuiti </a:t>
            </a:r>
            <a:r>
              <a:rPr lang="it-IT" sz="1400" i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all’attività interessata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 al di sopra dei </a:t>
            </a:r>
            <a:r>
              <a:rPr lang="it-IT" sz="1400" i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incrementali medi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relativi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medesima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come stimati nel procedimento all’origine del procedimento principale. Al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fine di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valutare se sussistano effetti anticoncorrenziali in circostanze come quelle di cui al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detto procedimento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occorre esaminare se tale politica di prezzi porti, senza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giustificazione obiettiva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all’esclusione effettiva o probabile di tale concorrente, a danno </a:t>
            </a:r>
            <a:r>
              <a:rPr lang="it-IT" sz="1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 concorrenza </a:t>
            </a:r>
            <a:r>
              <a:rPr lang="it-IT" sz="1400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pertanto degli interessi dei consumatori.</a:t>
            </a:r>
          </a:p>
        </p:txBody>
      </p:sp>
    </p:spTree>
    <p:extLst>
      <p:ext uri="{BB962C8B-B14F-4D97-AF65-F5344CB8AC3E}">
        <p14:creationId xmlns:p14="http://schemas.microsoft.com/office/powerpoint/2010/main" val="1723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134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costi costi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</a:t>
            </a: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può dunque frequentare questa materia senza capire le differenze tra: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fissi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variabili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Costo marginale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evitabili</a:t>
            </a:r>
          </a:p>
          <a:p>
            <a:pPr marL="1257300" lvl="2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Costo incrementale</a:t>
            </a:r>
          </a:p>
        </p:txBody>
      </p:sp>
    </p:spTree>
    <p:extLst>
      <p:ext uri="{BB962C8B-B14F-4D97-AF65-F5344CB8AC3E}">
        <p14:creationId xmlns:p14="http://schemas.microsoft.com/office/powerpoint/2010/main" val="26634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tema</a:t>
            </a:r>
          </a:p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vendita sottocosto della disciplina della concorrenza sleale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prezzi predatori della disciplina antitrust</a:t>
            </a:r>
          </a:p>
        </p:txBody>
      </p:sp>
    </p:spTree>
    <p:extLst>
      <p:ext uri="{BB962C8B-B14F-4D97-AF65-F5344CB8AC3E}">
        <p14:creationId xmlns:p14="http://schemas.microsoft.com/office/powerpoint/2010/main" val="40189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Sintesi</a:t>
            </a:r>
          </a:p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non predatori i prezzi che coprono i costi incrementali di lungo periodo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Sotto i costi evitabili o incrementali di breve periodo, presunzione di illiceità, che l’impresa può vincere in modo molto ampio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mezzo, analisi caso per caso.</a:t>
            </a:r>
          </a:p>
        </p:txBody>
      </p:sp>
    </p:spTree>
    <p:extLst>
      <p:ext uri="{BB962C8B-B14F-4D97-AF65-F5344CB8AC3E}">
        <p14:creationId xmlns:p14="http://schemas.microsoft.com/office/powerpoint/2010/main" val="11131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Confusione sull’onere della prova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tema dell’onere della prova è un po’ confuso.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Italia il TAR Lazio lo ha posto rigorosamente a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carico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dell’AGCM: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T.A.R. Lazio, sez. I, 25 giugno 2012, n. 5769</a:t>
            </a:r>
          </a:p>
        </p:txBody>
      </p:sp>
    </p:spTree>
    <p:extLst>
      <p:ext uri="{BB962C8B-B14F-4D97-AF65-F5344CB8AC3E}">
        <p14:creationId xmlns:p14="http://schemas.microsoft.com/office/powerpoint/2010/main" val="40077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17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Quattro concezioni del diritto antitrust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Tutela della concorrenza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</a:p>
          <a:p>
            <a:pPr marL="1257300" lvl="2" indent="-342900" defTabSz="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tutela dei concorrenti NO</a:t>
            </a:r>
          </a:p>
          <a:p>
            <a:pPr marL="1257300" lvl="2" indent="-342900" defTabSz="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Tutela dei concorrenti quando vi siano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imperferzioni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mercato valutate caso per caso (Europa)</a:t>
            </a:r>
          </a:p>
          <a:p>
            <a:pPr marL="1257300" lvl="2" indent="-342900" defTabSz="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Tutela del concorrente ugualmente  efficiente che rischia di uscire (USA)</a:t>
            </a:r>
          </a:p>
          <a:p>
            <a:pPr marL="1257300" lvl="2" indent="-342900" defTabSz="2746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intervenire mai, è troppo complicato distinguere concorrenza escludente da concorrenza sana (Scuola Chicago).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rimedi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Rimedio inibitorio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Rimedio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invalidativo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Art. 122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c.p.a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non estendibile analogicamente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Contratto contrario a norme imperative (di ordine pubblico economico)?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Illiceità causa in concreto? Area pericolosa, stare alla larga!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Rimedio risarcitorio: i problemi e le contraddizioni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Problemi e contraddizioni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es., gli amministratori dell’impresa “predatrice” rispondono ex art. 2395 c.c.? Per me assolutamente NO, hanno agito nell’interesse di quell’impresa, risponde l’impresa non loro personalmente.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Contraddizioni: i rischi nel calcolo del risarcimento del danno subito dal concorrente “predato”.</a:t>
            </a:r>
            <a:endParaRPr lang="it-IT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vendita sottocosto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vendita sottocosto illecita del diritto </a:t>
            </a:r>
            <a:r>
              <a:rPr lang="it-IT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concorrenza sleale 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prezzi predatori antitrust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effettivi ribassi di prezzo non possono di per sé considerarsi forme di concorrenza sleale, perché nella spinta a ridurre i prezzi verso il livello del costo, si ripone uno dei maggiori vantaggi della concorrenza. La questione può quindi prospettarsi solo per i ribassi sotto costo, e solo quando 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siano </a:t>
            </a:r>
            <a:r>
              <a:rPr lang="it-IT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determinati dallo scopo tipico del dumping: eliminare dal mercato i concorrenti per poi rifarsi con compensativi rialzi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(Greco, </a:t>
            </a:r>
            <a:r>
              <a:rPr lang="it-IT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diritto commerciale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1948, 257).</a:t>
            </a:r>
          </a:p>
        </p:txBody>
      </p:sp>
    </p:spTree>
    <p:extLst>
      <p:ext uri="{BB962C8B-B14F-4D97-AF65-F5344CB8AC3E}">
        <p14:creationId xmlns:p14="http://schemas.microsoft.com/office/powerpoint/2010/main" val="37312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 prezzi predatori all’antidumping alla vendita sottocosto con fine monopolistico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figura infatti è arrivata dagli Stati Uniti, con le legislazioni di guerra e la disciplina 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antidumping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nasce con tratti antitrust.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americani la presentano come una fattispecie di “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unfair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competition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e così viene assorbita nell’Europa del dopoguerra.</a:t>
            </a:r>
          </a:p>
        </p:txBody>
      </p:sp>
    </p:spTree>
    <p:extLst>
      <p:ext uri="{BB962C8B-B14F-4D97-AF65-F5344CB8AC3E}">
        <p14:creationId xmlns:p14="http://schemas.microsoft.com/office/powerpoint/2010/main" val="42285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470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vi è una notevole pressione a creare “norme” anticoncorrenziali: la dottrina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dottrina (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Mangini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1962) afferma l’illiceità per sé della vendita sottocosto.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Altra dottrina afferma “l’economicità della gestione come principio di correttezza” (Floridia, 1989, ma è l’epoca delle imprese pubbliche “dissipatrici”).</a:t>
            </a:r>
          </a:p>
          <a:p>
            <a:pPr lvl="1" defTabSz="274638">
              <a:lnSpc>
                <a:spcPct val="150000"/>
              </a:lnSpc>
            </a:pP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1"/>
            <a:ext cx="7704856" cy="6024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Altra dottrina e la presunzione di illiceità della vendita sottocosto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Altra dottrina propone di comparare gli effetti positivi sul ribassista e negativi sui rivali (Mansani, 1990).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(sistematica) vendita a prezzi più bassi di qualsiasi altro sul mercato diventa atto di concorrenza sleale presunto: es. </a:t>
            </a: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Roma, 30 marzo 2009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Foro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it-IT" sz="24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2009, I, 2809.</a:t>
            </a:r>
          </a:p>
          <a:p>
            <a:pPr lvl="1" defTabSz="274638">
              <a:lnSpc>
                <a:spcPct val="150000"/>
              </a:lnSpc>
            </a:pP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5470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disciplina regolamentare delle vendite sottocosto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aprile 2001, n. 218, che si applica al tema della distribuzione commerciale nei mercati </a:t>
            </a:r>
            <a:r>
              <a:rPr lang="it-IT" sz="2400" i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retail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riduce il contenzioso nella materia distributiva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tema rimane dunque applicabile nei settori all’ingrosso e della produzione, ma non è un’area dove si registrano casi significativi</a:t>
            </a:r>
          </a:p>
          <a:p>
            <a:pPr lvl="1" defTabSz="274638">
              <a:lnSpc>
                <a:spcPct val="150000"/>
              </a:lnSpc>
            </a:pP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21.1.2006, n. </a:t>
            </a:r>
            <a:r>
              <a:rPr lang="it-IT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1636: ritorno alle origini</a:t>
            </a:r>
            <a:endParaRPr lang="it-IT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</a:t>
            </a:r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26.1.2006, n. 1636 chiude la vicenda dei giornali panino e abbandona la confusione sulle teorie “non antimonopolistiche” in tema di vendita sottocosto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800100" lvl="1" indent="-34290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“Nell'ultimo </a:t>
            </a:r>
            <a:r>
              <a:rPr lang="it-IT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motivo di ricorso si denuncia nuovamente la violazione dell'art. 2598 c.c., n. 3, ma sotto un profilo diverso: quello del dumping (interno), ossia della vendita sottocosto del proprio periodico che la R.C.S. avrebbe attuato al fine di espellere i concorrenti dal 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mercato”.</a:t>
            </a:r>
          </a:p>
        </p:txBody>
      </p:sp>
    </p:spTree>
    <p:extLst>
      <p:ext uri="{BB962C8B-B14F-4D97-AF65-F5344CB8AC3E}">
        <p14:creationId xmlns:p14="http://schemas.microsoft.com/office/powerpoint/2010/main" val="6963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440000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274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</a:t>
            </a:r>
            <a:r>
              <a:rPr lang="it-IT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21.1.2006, n. 1636</a:t>
            </a:r>
          </a:p>
          <a:p>
            <a:pPr lvl="1" defTabSz="274638"/>
            <a:endParaRPr lang="it-IT" sz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defTabSz="274638"/>
            <a:r>
              <a:rPr lang="it-IT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it-IT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limiti entro i quali un tal comportamento è legittimo finiscono per identificarsi, perciò, unicamente con quelli che il legislatore europeo, prima, e quello nazionale, poi, hanno posto alla libertà d'impresa al fine di garantire appunto la funzionalità del mercato e di tutelare l'interesse dei consumatori. In tanto, allora, si potrà sostenere che la fissazione di prezzi più o meno bassi è atto di concorrenza sleale, in un determinato mercato o in un settore rilevante di esso, in quanto essa contrasti con le regole cui s'è appena fatto cenno, e segnatamente con il divieto di abuso di posizione dominante desumibile dall'art. 82 (ex 86) del Trattato istitutivo dell'Unione europea e </a:t>
            </a:r>
            <a:r>
              <a:rPr lang="it-IT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dalla L</a:t>
            </a:r>
            <a:r>
              <a:rPr lang="it-IT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n. 287 del 1990, art. 3. </a:t>
            </a:r>
            <a:endParaRPr lang="it-IT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z_Opening Slide and Index">
  <a:themeElements>
    <a:clrScheme name="unibz">
      <a:dk1>
        <a:srgbClr val="007CC2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2D050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40207 Simple Presentation.potx" id="{C093E985-5620-4F54-80EE-75BECDF40EA4}" vid="{07D889FB-5360-4AFB-AEDB-BEA3957AE274}"/>
    </a:ext>
  </a:extLst>
</a:theme>
</file>

<file path=ppt/theme/theme2.xml><?xml version="1.0" encoding="utf-8"?>
<a:theme xmlns:a="http://schemas.openxmlformats.org/drawingml/2006/main" name="unibz Logo">
  <a:themeElements>
    <a:clrScheme name="unibz">
      <a:dk1>
        <a:srgbClr val="007CC2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2D05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0207 Simple Presentation.potx" id="{C093E985-5620-4F54-80EE-75BECDF40EA4}" vid="{49B15565-900A-4CF4-A606-AB6F27AFB7CA}"/>
    </a:ext>
  </a:extLst>
</a:theme>
</file>

<file path=ppt/theme/theme3.xml><?xml version="1.0" encoding="utf-8"?>
<a:theme xmlns:a="http://schemas.openxmlformats.org/drawingml/2006/main" name="unibz_date and topic">
  <a:themeElements>
    <a:clrScheme name="unibz">
      <a:dk1>
        <a:srgbClr val="007CC2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2D05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0207 Simple Presentation.potx" id="{C093E985-5620-4F54-80EE-75BECDF40EA4}" vid="{3709264D-ED67-437C-8655-8FFC8E212176}"/>
    </a:ext>
  </a:extLst>
</a:theme>
</file>

<file path=ppt/theme/theme4.xml><?xml version="1.0" encoding="utf-8"?>
<a:theme xmlns:a="http://schemas.openxmlformats.org/drawingml/2006/main" name="unibz_name of the speaker">
  <a:themeElements>
    <a:clrScheme name="unibz">
      <a:dk1>
        <a:srgbClr val="007CC2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2D05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0207 Simple Presentation.potx" id="{C093E985-5620-4F54-80EE-75BECDF40EA4}" vid="{3709264D-ED67-437C-8655-8FFC8E21217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140207 Simple Presentation</Template>
  <TotalTime>398</TotalTime>
  <Words>1645</Words>
  <Application>Microsoft Office PowerPoint</Application>
  <PresentationFormat>Presentazione su schermo (4:3)</PresentationFormat>
  <Paragraphs>100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unibz_Opening Slide and Index</vt:lpstr>
      <vt:lpstr>unibz Logo</vt:lpstr>
      <vt:lpstr>unibz_date and topic</vt:lpstr>
      <vt:lpstr>unibz_name of the speaker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Scientific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psanta</dc:creator>
  <cp:lastModifiedBy>Internazionale1</cp:lastModifiedBy>
  <cp:revision>77</cp:revision>
  <cp:lastPrinted>2015-09-25T10:04:03Z</cp:lastPrinted>
  <dcterms:created xsi:type="dcterms:W3CDTF">2014-02-07T11:49:24Z</dcterms:created>
  <dcterms:modified xsi:type="dcterms:W3CDTF">2015-10-06T07:54:47Z</dcterms:modified>
</cp:coreProperties>
</file>