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notesMasterIdLst>
    <p:notesMasterId r:id="rId54"/>
  </p:notesMasterIdLst>
  <p:handoutMasterIdLst>
    <p:handoutMasterId r:id="rId55"/>
  </p:handoutMasterIdLst>
  <p:sldIdLst>
    <p:sldId id="286" r:id="rId4"/>
    <p:sldId id="317" r:id="rId5"/>
    <p:sldId id="318" r:id="rId6"/>
    <p:sldId id="319" r:id="rId7"/>
    <p:sldId id="320" r:id="rId8"/>
    <p:sldId id="321" r:id="rId9"/>
    <p:sldId id="322" r:id="rId10"/>
    <p:sldId id="324" r:id="rId11"/>
    <p:sldId id="325" r:id="rId12"/>
    <p:sldId id="323" r:id="rId13"/>
    <p:sldId id="287" r:id="rId14"/>
    <p:sldId id="295" r:id="rId15"/>
    <p:sldId id="311" r:id="rId16"/>
    <p:sldId id="313" r:id="rId17"/>
    <p:sldId id="296" r:id="rId18"/>
    <p:sldId id="298" r:id="rId19"/>
    <p:sldId id="297" r:id="rId20"/>
    <p:sldId id="300" r:id="rId21"/>
    <p:sldId id="314" r:id="rId22"/>
    <p:sldId id="315" r:id="rId23"/>
    <p:sldId id="303" r:id="rId24"/>
    <p:sldId id="304" r:id="rId25"/>
    <p:sldId id="288" r:id="rId26"/>
    <p:sldId id="305" r:id="rId27"/>
    <p:sldId id="299" r:id="rId28"/>
    <p:sldId id="267" r:id="rId29"/>
    <p:sldId id="257" r:id="rId30"/>
    <p:sldId id="269" r:id="rId31"/>
    <p:sldId id="307" r:id="rId32"/>
    <p:sldId id="289" r:id="rId33"/>
    <p:sldId id="290" r:id="rId34"/>
    <p:sldId id="291" r:id="rId35"/>
    <p:sldId id="275" r:id="rId36"/>
    <p:sldId id="293" r:id="rId37"/>
    <p:sldId id="276" r:id="rId38"/>
    <p:sldId id="277" r:id="rId39"/>
    <p:sldId id="279" r:id="rId40"/>
    <p:sldId id="316" r:id="rId41"/>
    <p:sldId id="259" r:id="rId42"/>
    <p:sldId id="260" r:id="rId43"/>
    <p:sldId id="326" r:id="rId44"/>
    <p:sldId id="292" r:id="rId45"/>
    <p:sldId id="261" r:id="rId46"/>
    <p:sldId id="262" r:id="rId47"/>
    <p:sldId id="263" r:id="rId48"/>
    <p:sldId id="266" r:id="rId49"/>
    <p:sldId id="308" r:id="rId50"/>
    <p:sldId id="309" r:id="rId51"/>
    <p:sldId id="306" r:id="rId52"/>
    <p:sldId id="327" r:id="rId53"/>
  </p:sldIdLst>
  <p:sldSz cx="9144000" cy="6858000" type="screen4x3"/>
  <p:notesSz cx="6888163" cy="1002188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EB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7992" autoAdjust="0"/>
    <p:restoredTop sz="94713" autoAdjust="0"/>
  </p:normalViewPr>
  <p:slideViewPr>
    <p:cSldViewPr>
      <p:cViewPr>
        <p:scale>
          <a:sx n="100" d="100"/>
          <a:sy n="100" d="100"/>
        </p:scale>
        <p:origin x="-1944" y="-324"/>
      </p:cViewPr>
      <p:guideLst>
        <p:guide orient="horz" pos="2160"/>
        <p:guide pos="2880"/>
      </p:guideLst>
    </p:cSldViewPr>
  </p:slideViewPr>
  <p:outlineViewPr>
    <p:cViewPr>
      <p:scale>
        <a:sx n="33" d="100"/>
        <a:sy n="33" d="100"/>
      </p:scale>
      <p:origin x="0" y="318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handoutMaster" Target="handoutMasters/handout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presProps" Target="presProps.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84871" cy="501094"/>
          </a:xfrm>
          <a:prstGeom prst="rect">
            <a:avLst/>
          </a:prstGeom>
        </p:spPr>
        <p:txBody>
          <a:bodyPr vert="horz" lIns="96625" tIns="48312" rIns="96625" bIns="48312" rtlCol="0"/>
          <a:lstStyle>
            <a:lvl1pPr algn="l">
              <a:defRPr sz="1300"/>
            </a:lvl1pPr>
          </a:lstStyle>
          <a:p>
            <a:endParaRPr lang="it-IT"/>
          </a:p>
        </p:txBody>
      </p:sp>
      <p:sp>
        <p:nvSpPr>
          <p:cNvPr id="3" name="Segnaposto data 2"/>
          <p:cNvSpPr>
            <a:spLocks noGrp="1"/>
          </p:cNvSpPr>
          <p:nvPr>
            <p:ph type="dt" sz="quarter" idx="1"/>
          </p:nvPr>
        </p:nvSpPr>
        <p:spPr>
          <a:xfrm>
            <a:off x="3901698" y="0"/>
            <a:ext cx="2984871" cy="501094"/>
          </a:xfrm>
          <a:prstGeom prst="rect">
            <a:avLst/>
          </a:prstGeom>
        </p:spPr>
        <p:txBody>
          <a:bodyPr vert="horz" lIns="96625" tIns="48312" rIns="96625" bIns="48312" rtlCol="0"/>
          <a:lstStyle>
            <a:lvl1pPr algn="r">
              <a:defRPr sz="1300"/>
            </a:lvl1pPr>
          </a:lstStyle>
          <a:p>
            <a:fld id="{349AF696-7437-4C04-8D17-A0DE1A8CDE7E}" type="datetimeFigureOut">
              <a:rPr lang="it-IT" smtClean="0"/>
              <a:pPr/>
              <a:t>20/11/2015</a:t>
            </a:fld>
            <a:endParaRPr lang="it-IT"/>
          </a:p>
        </p:txBody>
      </p:sp>
      <p:sp>
        <p:nvSpPr>
          <p:cNvPr id="4" name="Segnaposto piè di pagina 3"/>
          <p:cNvSpPr>
            <a:spLocks noGrp="1"/>
          </p:cNvSpPr>
          <p:nvPr>
            <p:ph type="ftr" sz="quarter" idx="2"/>
          </p:nvPr>
        </p:nvSpPr>
        <p:spPr>
          <a:xfrm>
            <a:off x="0" y="9519054"/>
            <a:ext cx="2984871" cy="501094"/>
          </a:xfrm>
          <a:prstGeom prst="rect">
            <a:avLst/>
          </a:prstGeom>
        </p:spPr>
        <p:txBody>
          <a:bodyPr vert="horz" lIns="96625" tIns="48312" rIns="96625" bIns="48312" rtlCol="0" anchor="b"/>
          <a:lstStyle>
            <a:lvl1pPr algn="l">
              <a:defRPr sz="1300"/>
            </a:lvl1pPr>
          </a:lstStyle>
          <a:p>
            <a:r>
              <a:rPr lang="it-IT" smtClean="0"/>
              <a:t>Marina Tavassi</a:t>
            </a:r>
            <a:endParaRPr lang="it-IT"/>
          </a:p>
        </p:txBody>
      </p:sp>
      <p:sp>
        <p:nvSpPr>
          <p:cNvPr id="5" name="Segnaposto numero diapositiva 4"/>
          <p:cNvSpPr>
            <a:spLocks noGrp="1"/>
          </p:cNvSpPr>
          <p:nvPr>
            <p:ph type="sldNum" sz="quarter" idx="3"/>
          </p:nvPr>
        </p:nvSpPr>
        <p:spPr>
          <a:xfrm>
            <a:off x="3901698" y="9519054"/>
            <a:ext cx="2984871" cy="501094"/>
          </a:xfrm>
          <a:prstGeom prst="rect">
            <a:avLst/>
          </a:prstGeom>
        </p:spPr>
        <p:txBody>
          <a:bodyPr vert="horz" lIns="96625" tIns="48312" rIns="96625" bIns="48312" rtlCol="0" anchor="b"/>
          <a:lstStyle>
            <a:lvl1pPr algn="r">
              <a:defRPr sz="1300"/>
            </a:lvl1pPr>
          </a:lstStyle>
          <a:p>
            <a:fld id="{50BF6D53-CFBE-469C-BF93-F97D5ED22A1C}" type="slidenum">
              <a:rPr lang="it-IT" smtClean="0"/>
              <a:pPr/>
              <a:t>‹N›</a:t>
            </a:fld>
            <a:endParaRPr lang="it-IT"/>
          </a:p>
        </p:txBody>
      </p:sp>
    </p:spTree>
    <p:extLst>
      <p:ext uri="{BB962C8B-B14F-4D97-AF65-F5344CB8AC3E}">
        <p14:creationId xmlns:p14="http://schemas.microsoft.com/office/powerpoint/2010/main" val="35981924"/>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84871" cy="501094"/>
          </a:xfrm>
          <a:prstGeom prst="rect">
            <a:avLst/>
          </a:prstGeom>
        </p:spPr>
        <p:txBody>
          <a:bodyPr vert="horz" lIns="96625" tIns="48312" rIns="96625" bIns="48312" rtlCol="0"/>
          <a:lstStyle>
            <a:lvl1pPr algn="l">
              <a:defRPr sz="1300"/>
            </a:lvl1pPr>
          </a:lstStyle>
          <a:p>
            <a:endParaRPr lang="en-GB"/>
          </a:p>
        </p:txBody>
      </p:sp>
      <p:sp>
        <p:nvSpPr>
          <p:cNvPr id="3" name="Segnaposto data 2"/>
          <p:cNvSpPr>
            <a:spLocks noGrp="1"/>
          </p:cNvSpPr>
          <p:nvPr>
            <p:ph type="dt" idx="1"/>
          </p:nvPr>
        </p:nvSpPr>
        <p:spPr>
          <a:xfrm>
            <a:off x="3901698" y="0"/>
            <a:ext cx="2984871" cy="501094"/>
          </a:xfrm>
          <a:prstGeom prst="rect">
            <a:avLst/>
          </a:prstGeom>
        </p:spPr>
        <p:txBody>
          <a:bodyPr vert="horz" lIns="96625" tIns="48312" rIns="96625" bIns="48312" rtlCol="0"/>
          <a:lstStyle>
            <a:lvl1pPr algn="r">
              <a:defRPr sz="1300"/>
            </a:lvl1pPr>
          </a:lstStyle>
          <a:p>
            <a:fld id="{E7AF434E-01BD-4E3F-B2B9-B1FF7E3B77FC}" type="datetimeFigureOut">
              <a:rPr lang="en-GB" smtClean="0"/>
              <a:pPr/>
              <a:t>20/11/2015</a:t>
            </a:fld>
            <a:endParaRPr lang="en-GB"/>
          </a:p>
        </p:txBody>
      </p:sp>
      <p:sp>
        <p:nvSpPr>
          <p:cNvPr id="4" name="Segnaposto immagine diapositiva 3"/>
          <p:cNvSpPr>
            <a:spLocks noGrp="1" noRot="1" noChangeAspect="1"/>
          </p:cNvSpPr>
          <p:nvPr>
            <p:ph type="sldImg" idx="2"/>
          </p:nvPr>
        </p:nvSpPr>
        <p:spPr>
          <a:xfrm>
            <a:off x="938213" y="750888"/>
            <a:ext cx="5011737" cy="3759200"/>
          </a:xfrm>
          <a:prstGeom prst="rect">
            <a:avLst/>
          </a:prstGeom>
          <a:noFill/>
          <a:ln w="12700">
            <a:solidFill>
              <a:prstClr val="black"/>
            </a:solidFill>
          </a:ln>
        </p:spPr>
        <p:txBody>
          <a:bodyPr vert="horz" lIns="96625" tIns="48312" rIns="96625" bIns="48312" rtlCol="0" anchor="ctr"/>
          <a:lstStyle/>
          <a:p>
            <a:endParaRPr lang="en-GB"/>
          </a:p>
        </p:txBody>
      </p:sp>
      <p:sp>
        <p:nvSpPr>
          <p:cNvPr id="5" name="Segnaposto note 4"/>
          <p:cNvSpPr>
            <a:spLocks noGrp="1"/>
          </p:cNvSpPr>
          <p:nvPr>
            <p:ph type="body" sz="quarter" idx="3"/>
          </p:nvPr>
        </p:nvSpPr>
        <p:spPr>
          <a:xfrm>
            <a:off x="688817" y="4760397"/>
            <a:ext cx="5510530" cy="4509850"/>
          </a:xfrm>
          <a:prstGeom prst="rect">
            <a:avLst/>
          </a:prstGeom>
        </p:spPr>
        <p:txBody>
          <a:bodyPr vert="horz" lIns="96625" tIns="48312" rIns="96625" bIns="48312"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6" name="Segnaposto piè di pagina 5"/>
          <p:cNvSpPr>
            <a:spLocks noGrp="1"/>
          </p:cNvSpPr>
          <p:nvPr>
            <p:ph type="ftr" sz="quarter" idx="4"/>
          </p:nvPr>
        </p:nvSpPr>
        <p:spPr>
          <a:xfrm>
            <a:off x="0" y="9519054"/>
            <a:ext cx="2984871" cy="501094"/>
          </a:xfrm>
          <a:prstGeom prst="rect">
            <a:avLst/>
          </a:prstGeom>
        </p:spPr>
        <p:txBody>
          <a:bodyPr vert="horz" lIns="96625" tIns="48312" rIns="96625" bIns="48312" rtlCol="0" anchor="b"/>
          <a:lstStyle>
            <a:lvl1pPr algn="l">
              <a:defRPr sz="1300"/>
            </a:lvl1pPr>
          </a:lstStyle>
          <a:p>
            <a:r>
              <a:rPr lang="en-GB" smtClean="0"/>
              <a:t>Marina Tavassi</a:t>
            </a:r>
            <a:endParaRPr lang="en-GB"/>
          </a:p>
        </p:txBody>
      </p:sp>
      <p:sp>
        <p:nvSpPr>
          <p:cNvPr id="7" name="Segnaposto numero diapositiva 6"/>
          <p:cNvSpPr>
            <a:spLocks noGrp="1"/>
          </p:cNvSpPr>
          <p:nvPr>
            <p:ph type="sldNum" sz="quarter" idx="5"/>
          </p:nvPr>
        </p:nvSpPr>
        <p:spPr>
          <a:xfrm>
            <a:off x="3901698" y="9519054"/>
            <a:ext cx="2984871" cy="501094"/>
          </a:xfrm>
          <a:prstGeom prst="rect">
            <a:avLst/>
          </a:prstGeom>
        </p:spPr>
        <p:txBody>
          <a:bodyPr vert="horz" lIns="96625" tIns="48312" rIns="96625" bIns="48312" rtlCol="0" anchor="b"/>
          <a:lstStyle>
            <a:lvl1pPr algn="r">
              <a:defRPr sz="1300"/>
            </a:lvl1pPr>
          </a:lstStyle>
          <a:p>
            <a:fld id="{80606E7F-93D5-4BE9-BAEF-81FB6D0B8F21}" type="slidenum">
              <a:rPr lang="en-GB" smtClean="0"/>
              <a:pPr/>
              <a:t>‹N›</a:t>
            </a:fld>
            <a:endParaRPr lang="en-GB"/>
          </a:p>
        </p:txBody>
      </p:sp>
    </p:spTree>
    <p:extLst>
      <p:ext uri="{BB962C8B-B14F-4D97-AF65-F5344CB8AC3E}">
        <p14:creationId xmlns:p14="http://schemas.microsoft.com/office/powerpoint/2010/main" val="606453344"/>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2226" name="Rectangle 1"/>
          <p:cNvSpPr>
            <a:spLocks noGrp="1" noRot="1" noChangeAspect="1" noChangeArrowheads="1" noTextEdit="1"/>
          </p:cNvSpPr>
          <p:nvPr>
            <p:ph type="sldImg"/>
          </p:nvPr>
        </p:nvSpPr>
        <p:spPr>
          <a:xfrm>
            <a:off x="939800" y="762000"/>
            <a:ext cx="5008563" cy="3757613"/>
          </a:xfrm>
          <a:solidFill>
            <a:srgbClr val="FFFFFF"/>
          </a:solidFill>
          <a:ln>
            <a:solidFill>
              <a:srgbClr val="000000"/>
            </a:solidFill>
            <a:miter lim="800000"/>
          </a:ln>
        </p:spPr>
      </p:sp>
      <p:sp>
        <p:nvSpPr>
          <p:cNvPr id="52227" name="Rectangle 2"/>
          <p:cNvSpPr>
            <a:spLocks noGrp="1" noChangeArrowheads="1"/>
          </p:cNvSpPr>
          <p:nvPr>
            <p:ph type="body" idx="1"/>
          </p:nvPr>
        </p:nvSpPr>
        <p:spPr>
          <a:xfrm>
            <a:off x="688338" y="4760637"/>
            <a:ext cx="5509892" cy="4511922"/>
          </a:xfrm>
          <a:noFill/>
          <a:ln/>
        </p:spPr>
        <p:txBody>
          <a:bodyPr wrap="none" anchor="ctr"/>
          <a:lstStyle/>
          <a:p>
            <a:endParaRPr lang="it-IT" altLang="it-IT"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3250" name="Rectangle 1"/>
          <p:cNvSpPr>
            <a:spLocks noGrp="1" noRot="1" noChangeAspect="1" noChangeArrowheads="1" noTextEdit="1"/>
          </p:cNvSpPr>
          <p:nvPr>
            <p:ph type="sldImg"/>
          </p:nvPr>
        </p:nvSpPr>
        <p:spPr>
          <a:xfrm>
            <a:off x="939800" y="762000"/>
            <a:ext cx="5008563" cy="3757613"/>
          </a:xfrm>
          <a:solidFill>
            <a:srgbClr val="FFFFFF"/>
          </a:solidFill>
          <a:ln>
            <a:solidFill>
              <a:srgbClr val="000000"/>
            </a:solidFill>
            <a:miter lim="800000"/>
          </a:ln>
        </p:spPr>
      </p:sp>
      <p:sp>
        <p:nvSpPr>
          <p:cNvPr id="53251" name="Rectangle 2"/>
          <p:cNvSpPr>
            <a:spLocks noGrp="1" noChangeArrowheads="1"/>
          </p:cNvSpPr>
          <p:nvPr>
            <p:ph type="body" idx="1"/>
          </p:nvPr>
        </p:nvSpPr>
        <p:spPr>
          <a:xfrm>
            <a:off x="688338" y="4760637"/>
            <a:ext cx="5509892" cy="4511922"/>
          </a:xfrm>
          <a:noFill/>
          <a:ln/>
        </p:spPr>
        <p:txBody>
          <a:bodyPr wrap="none" anchor="ctr"/>
          <a:lstStyle/>
          <a:p>
            <a:endParaRPr lang="it-IT" altLang="it-IT"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egnaposto immagine diapositiva 1"/>
          <p:cNvSpPr>
            <a:spLocks noGrp="1" noRot="1" noChangeAspect="1" noTextEdit="1"/>
          </p:cNvSpPr>
          <p:nvPr>
            <p:ph type="sldImg"/>
          </p:nvPr>
        </p:nvSpPr>
        <p:spPr>
          <a:xfrm>
            <a:off x="-14339888" y="-11847513"/>
            <a:ext cx="16808451" cy="12607926"/>
          </a:xfrm>
        </p:spPr>
      </p:sp>
      <p:sp>
        <p:nvSpPr>
          <p:cNvPr id="67587" name="Segnaposto note 2"/>
          <p:cNvSpPr>
            <a:spLocks noGrp="1"/>
          </p:cNvSpPr>
          <p:nvPr>
            <p:ph type="body" idx="1"/>
          </p:nvPr>
        </p:nvSpPr>
        <p:spPr>
          <a:noFill/>
          <a:ln/>
        </p:spPr>
        <p:txBody>
          <a:bodyPr/>
          <a:lstStyle/>
          <a:p>
            <a:endParaRPr lang="it-IT" altLang="it-IT"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80606E7F-93D5-4BE9-BAEF-81FB6D0B8F21}" type="slidenum">
              <a:rPr lang="en-GB" smtClean="0"/>
              <a:pPr/>
              <a:t>11</a:t>
            </a:fld>
            <a:endParaRPr lang="en-GB"/>
          </a:p>
        </p:txBody>
      </p:sp>
      <p:sp>
        <p:nvSpPr>
          <p:cNvPr id="5" name="Segnaposto piè di pagina 4"/>
          <p:cNvSpPr>
            <a:spLocks noGrp="1"/>
          </p:cNvSpPr>
          <p:nvPr>
            <p:ph type="ftr" sz="quarter" idx="11"/>
          </p:nvPr>
        </p:nvSpPr>
        <p:spPr/>
        <p:txBody>
          <a:bodyPr/>
          <a:lstStyle/>
          <a:p>
            <a:r>
              <a:rPr lang="en-GB" smtClean="0"/>
              <a:t>Marina Tavassi</a:t>
            </a:r>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D2CFCB3-164E-48C1-B02B-3F8780F2C464}" type="slidenum">
              <a:rPr lang="en-GB" altLang="it-IT"/>
              <a:pPr/>
              <a:t>26</a:t>
            </a:fld>
            <a:endParaRPr lang="en-GB" altLang="it-IT"/>
          </a:p>
        </p:txBody>
      </p:sp>
      <p:sp>
        <p:nvSpPr>
          <p:cNvPr id="121858" name="Rectangle 2"/>
          <p:cNvSpPr>
            <a:spLocks noGrp="1" noRot="1" noChangeAspect="1" noChangeArrowheads="1" noTextEdit="1"/>
          </p:cNvSpPr>
          <p:nvPr>
            <p:ph type="sldImg"/>
          </p:nvPr>
        </p:nvSpPr>
        <p:spPr>
          <a:ln/>
        </p:spPr>
      </p:sp>
      <p:sp>
        <p:nvSpPr>
          <p:cNvPr id="121859" name="Rectangle 3"/>
          <p:cNvSpPr>
            <a:spLocks noGrp="1" noChangeArrowheads="1"/>
          </p:cNvSpPr>
          <p:nvPr>
            <p:ph type="body" idx="1"/>
          </p:nvPr>
        </p:nvSpPr>
        <p:spPr/>
        <p:txBody>
          <a:bodyPr/>
          <a:lstStyle/>
          <a:p>
            <a:endParaRPr lang="it-IT" altLang="it-IT"/>
          </a:p>
        </p:txBody>
      </p:sp>
      <p:sp>
        <p:nvSpPr>
          <p:cNvPr id="5" name="Segnaposto piè di pagina 4"/>
          <p:cNvSpPr>
            <a:spLocks noGrp="1"/>
          </p:cNvSpPr>
          <p:nvPr>
            <p:ph type="ftr" sz="quarter" idx="10"/>
          </p:nvPr>
        </p:nvSpPr>
        <p:spPr/>
        <p:txBody>
          <a:bodyPr/>
          <a:lstStyle/>
          <a:p>
            <a:r>
              <a:rPr lang="en-GB" smtClean="0"/>
              <a:t>Marina Tavassi</a:t>
            </a:r>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piè di pagina 3"/>
          <p:cNvSpPr>
            <a:spLocks noGrp="1"/>
          </p:cNvSpPr>
          <p:nvPr>
            <p:ph type="ftr" sz="quarter" idx="10"/>
          </p:nvPr>
        </p:nvSpPr>
        <p:spPr/>
        <p:txBody>
          <a:bodyPr/>
          <a:lstStyle/>
          <a:p>
            <a:r>
              <a:rPr lang="en-GB" smtClean="0"/>
              <a:t>Marina Tavassi</a:t>
            </a:r>
            <a:endParaRPr lang="en-GB"/>
          </a:p>
        </p:txBody>
      </p:sp>
      <p:sp>
        <p:nvSpPr>
          <p:cNvPr id="5" name="Segnaposto numero diapositiva 4"/>
          <p:cNvSpPr>
            <a:spLocks noGrp="1"/>
          </p:cNvSpPr>
          <p:nvPr>
            <p:ph type="sldNum" sz="quarter" idx="11"/>
          </p:nvPr>
        </p:nvSpPr>
        <p:spPr/>
        <p:txBody>
          <a:bodyPr/>
          <a:lstStyle/>
          <a:p>
            <a:fld id="{80606E7F-93D5-4BE9-BAEF-81FB6D0B8F21}" type="slidenum">
              <a:rPr lang="en-GB" smtClean="0"/>
              <a:pPr/>
              <a:t>49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en-GB"/>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en-GB"/>
          </a:p>
        </p:txBody>
      </p:sp>
      <p:sp>
        <p:nvSpPr>
          <p:cNvPr id="4" name="Segnaposto data 3"/>
          <p:cNvSpPr>
            <a:spLocks noGrp="1"/>
          </p:cNvSpPr>
          <p:nvPr>
            <p:ph type="dt" sz="half" idx="10"/>
          </p:nvPr>
        </p:nvSpPr>
        <p:spPr/>
        <p:txBody>
          <a:bodyPr/>
          <a:lstStyle>
            <a:lvl1pPr>
              <a:defRPr/>
            </a:lvl1pPr>
          </a:lstStyle>
          <a:p>
            <a:endParaRPr lang="it-IT" altLang="it-IT">
              <a:solidFill>
                <a:srgbClr val="000000"/>
              </a:solidFill>
            </a:endParaRPr>
          </a:p>
        </p:txBody>
      </p:sp>
      <p:sp>
        <p:nvSpPr>
          <p:cNvPr id="5" name="Segnaposto piè di pagina 4"/>
          <p:cNvSpPr>
            <a:spLocks noGrp="1"/>
          </p:cNvSpPr>
          <p:nvPr>
            <p:ph type="ftr" sz="quarter" idx="11"/>
          </p:nvPr>
        </p:nvSpPr>
        <p:spPr/>
        <p:txBody>
          <a:bodyPr/>
          <a:lstStyle>
            <a:lvl1pPr>
              <a:defRPr/>
            </a:lvl1pPr>
          </a:lstStyle>
          <a:p>
            <a:r>
              <a:rPr lang="it-IT" altLang="it-IT" smtClean="0">
                <a:solidFill>
                  <a:srgbClr val="000000"/>
                </a:solidFill>
              </a:rPr>
              <a:t>Marina Tavassi </a:t>
            </a:r>
            <a:endParaRPr lang="it-IT" altLang="it-IT">
              <a:solidFill>
                <a:srgbClr val="000000"/>
              </a:solidFill>
            </a:endParaRPr>
          </a:p>
        </p:txBody>
      </p:sp>
      <p:sp>
        <p:nvSpPr>
          <p:cNvPr id="6" name="Segnaposto numero diapositiva 5"/>
          <p:cNvSpPr>
            <a:spLocks noGrp="1"/>
          </p:cNvSpPr>
          <p:nvPr>
            <p:ph type="sldNum" sz="quarter" idx="12"/>
          </p:nvPr>
        </p:nvSpPr>
        <p:spPr/>
        <p:txBody>
          <a:bodyPr/>
          <a:lstStyle>
            <a:lvl1pPr>
              <a:defRPr/>
            </a:lvl1pPr>
          </a:lstStyle>
          <a:p>
            <a:fld id="{A80F6758-ABDB-4028-82D3-90C1A9F42410}" type="slidenum">
              <a:rPr lang="it-IT" altLang="it-IT">
                <a:solidFill>
                  <a:srgbClr val="000000"/>
                </a:solidFill>
              </a:rPr>
              <a:pPr/>
              <a:t>‹N›</a:t>
            </a:fld>
            <a:endParaRPr lang="it-IT" altLang="it-IT">
              <a:solidFill>
                <a:srgbClr val="000000"/>
              </a:solidFill>
            </a:endParaRPr>
          </a:p>
        </p:txBody>
      </p:sp>
    </p:spTree>
    <p:extLst>
      <p:ext uri="{BB962C8B-B14F-4D97-AF65-F5344CB8AC3E}">
        <p14:creationId xmlns:p14="http://schemas.microsoft.com/office/powerpoint/2010/main" val="4207911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lvl1pPr>
              <a:defRPr/>
            </a:lvl1pPr>
          </a:lstStyle>
          <a:p>
            <a:endParaRPr lang="it-IT" altLang="it-IT">
              <a:solidFill>
                <a:srgbClr val="000000"/>
              </a:solidFill>
            </a:endParaRPr>
          </a:p>
        </p:txBody>
      </p:sp>
      <p:sp>
        <p:nvSpPr>
          <p:cNvPr id="5" name="Segnaposto piè di pagina 4"/>
          <p:cNvSpPr>
            <a:spLocks noGrp="1"/>
          </p:cNvSpPr>
          <p:nvPr>
            <p:ph type="ftr" sz="quarter" idx="11"/>
          </p:nvPr>
        </p:nvSpPr>
        <p:spPr/>
        <p:txBody>
          <a:bodyPr/>
          <a:lstStyle>
            <a:lvl1pPr>
              <a:defRPr/>
            </a:lvl1pPr>
          </a:lstStyle>
          <a:p>
            <a:r>
              <a:rPr lang="it-IT" altLang="it-IT" smtClean="0">
                <a:solidFill>
                  <a:srgbClr val="000000"/>
                </a:solidFill>
              </a:rPr>
              <a:t>Marina Tavassi </a:t>
            </a:r>
            <a:endParaRPr lang="it-IT" altLang="it-IT">
              <a:solidFill>
                <a:srgbClr val="000000"/>
              </a:solidFill>
            </a:endParaRPr>
          </a:p>
        </p:txBody>
      </p:sp>
      <p:sp>
        <p:nvSpPr>
          <p:cNvPr id="6" name="Segnaposto numero diapositiva 5"/>
          <p:cNvSpPr>
            <a:spLocks noGrp="1"/>
          </p:cNvSpPr>
          <p:nvPr>
            <p:ph type="sldNum" sz="quarter" idx="12"/>
          </p:nvPr>
        </p:nvSpPr>
        <p:spPr/>
        <p:txBody>
          <a:bodyPr/>
          <a:lstStyle>
            <a:lvl1pPr>
              <a:defRPr/>
            </a:lvl1pPr>
          </a:lstStyle>
          <a:p>
            <a:fld id="{F078300C-BB97-441F-8304-556D301145AA}" type="slidenum">
              <a:rPr lang="it-IT" altLang="it-IT">
                <a:solidFill>
                  <a:srgbClr val="000000"/>
                </a:solidFill>
              </a:rPr>
              <a:pPr/>
              <a:t>‹N›</a:t>
            </a:fld>
            <a:endParaRPr lang="it-IT" altLang="it-IT">
              <a:solidFill>
                <a:srgbClr val="000000"/>
              </a:solidFill>
            </a:endParaRPr>
          </a:p>
        </p:txBody>
      </p:sp>
    </p:spTree>
    <p:extLst>
      <p:ext uri="{BB962C8B-B14F-4D97-AF65-F5344CB8AC3E}">
        <p14:creationId xmlns:p14="http://schemas.microsoft.com/office/powerpoint/2010/main" val="19632588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en-GB"/>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lvl1pPr>
              <a:defRPr/>
            </a:lvl1pPr>
          </a:lstStyle>
          <a:p>
            <a:endParaRPr lang="it-IT" altLang="it-IT">
              <a:solidFill>
                <a:srgbClr val="000000"/>
              </a:solidFill>
            </a:endParaRPr>
          </a:p>
        </p:txBody>
      </p:sp>
      <p:sp>
        <p:nvSpPr>
          <p:cNvPr id="5" name="Segnaposto piè di pagina 4"/>
          <p:cNvSpPr>
            <a:spLocks noGrp="1"/>
          </p:cNvSpPr>
          <p:nvPr>
            <p:ph type="ftr" sz="quarter" idx="11"/>
          </p:nvPr>
        </p:nvSpPr>
        <p:spPr/>
        <p:txBody>
          <a:bodyPr/>
          <a:lstStyle>
            <a:lvl1pPr>
              <a:defRPr/>
            </a:lvl1pPr>
          </a:lstStyle>
          <a:p>
            <a:r>
              <a:rPr lang="it-IT" altLang="it-IT" smtClean="0">
                <a:solidFill>
                  <a:srgbClr val="000000"/>
                </a:solidFill>
              </a:rPr>
              <a:t>Marina Tavassi </a:t>
            </a:r>
            <a:endParaRPr lang="it-IT" altLang="it-IT">
              <a:solidFill>
                <a:srgbClr val="000000"/>
              </a:solidFill>
            </a:endParaRPr>
          </a:p>
        </p:txBody>
      </p:sp>
      <p:sp>
        <p:nvSpPr>
          <p:cNvPr id="6" name="Segnaposto numero diapositiva 5"/>
          <p:cNvSpPr>
            <a:spLocks noGrp="1"/>
          </p:cNvSpPr>
          <p:nvPr>
            <p:ph type="sldNum" sz="quarter" idx="12"/>
          </p:nvPr>
        </p:nvSpPr>
        <p:spPr/>
        <p:txBody>
          <a:bodyPr/>
          <a:lstStyle>
            <a:lvl1pPr>
              <a:defRPr/>
            </a:lvl1pPr>
          </a:lstStyle>
          <a:p>
            <a:fld id="{368BE394-D6E3-40F8-B789-3994827588F7}" type="slidenum">
              <a:rPr lang="it-IT" altLang="it-IT">
                <a:solidFill>
                  <a:srgbClr val="000000"/>
                </a:solidFill>
              </a:rPr>
              <a:pPr/>
              <a:t>‹N›</a:t>
            </a:fld>
            <a:endParaRPr lang="it-IT" altLang="it-IT">
              <a:solidFill>
                <a:srgbClr val="000000"/>
              </a:solidFill>
            </a:endParaRPr>
          </a:p>
        </p:txBody>
      </p:sp>
    </p:spTree>
    <p:extLst>
      <p:ext uri="{BB962C8B-B14F-4D97-AF65-F5344CB8AC3E}">
        <p14:creationId xmlns:p14="http://schemas.microsoft.com/office/powerpoint/2010/main" val="13967253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en-GB"/>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GB"/>
          </a:p>
        </p:txBody>
      </p:sp>
      <p:sp>
        <p:nvSpPr>
          <p:cNvPr id="4" name="Segnaposto data 3"/>
          <p:cNvSpPr>
            <a:spLocks noGrp="1"/>
          </p:cNvSpPr>
          <p:nvPr>
            <p:ph type="dt" sz="half" idx="10"/>
          </p:nvPr>
        </p:nvSpPr>
        <p:spPr/>
        <p:txBody>
          <a:bodyPr/>
          <a:lstStyle/>
          <a:p>
            <a:fld id="{131B3AFD-D845-41F9-A3A6-23173D992F67}" type="datetime1">
              <a:rPr lang="it-IT" smtClean="0">
                <a:solidFill>
                  <a:prstClr val="black">
                    <a:tint val="75000"/>
                  </a:prstClr>
                </a:solidFill>
              </a:rPr>
              <a:pPr/>
              <a:t>20/11/2015</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1DB458D5-E966-4E3C-9ED4-064C5A8E9DDF}"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34019251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3BF52366-94D5-4D49-BB3E-9B1576B719B9}" type="datetime1">
              <a:rPr lang="it-IT" smtClean="0">
                <a:solidFill>
                  <a:prstClr val="black">
                    <a:tint val="75000"/>
                  </a:prstClr>
                </a:solidFill>
              </a:rPr>
              <a:pPr/>
              <a:t>20/11/2015</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1DB458D5-E966-4E3C-9ED4-064C5A8E9DDF}"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5086912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en-GB"/>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1A001C3C-C87D-4147-A125-33389343FFFA}" type="datetime1">
              <a:rPr lang="it-IT" smtClean="0">
                <a:solidFill>
                  <a:prstClr val="black">
                    <a:tint val="75000"/>
                  </a:prstClr>
                </a:solidFill>
              </a:rPr>
              <a:pPr/>
              <a:t>20/11/2015</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1DB458D5-E966-4E3C-9ED4-064C5A8E9DDF}"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16416576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data 4"/>
          <p:cNvSpPr>
            <a:spLocks noGrp="1"/>
          </p:cNvSpPr>
          <p:nvPr>
            <p:ph type="dt" sz="half" idx="10"/>
          </p:nvPr>
        </p:nvSpPr>
        <p:spPr/>
        <p:txBody>
          <a:bodyPr/>
          <a:lstStyle/>
          <a:p>
            <a:fld id="{06D30F0C-010C-494A-8A27-90365C407862}" type="datetime1">
              <a:rPr lang="it-IT" smtClean="0">
                <a:solidFill>
                  <a:prstClr val="black">
                    <a:tint val="75000"/>
                  </a:prstClr>
                </a:solidFill>
              </a:rPr>
              <a:pPr/>
              <a:t>20/11/2015</a:t>
            </a:fld>
            <a:endParaRPr lang="it-IT">
              <a:solidFill>
                <a:prstClr val="black">
                  <a:tint val="75000"/>
                </a:prstClr>
              </a:solidFill>
            </a:endParaRPr>
          </a:p>
        </p:txBody>
      </p:sp>
      <p:sp>
        <p:nvSpPr>
          <p:cNvPr id="6" name="Segnaposto piè di pagina 5"/>
          <p:cNvSpPr>
            <a:spLocks noGrp="1"/>
          </p:cNvSpPr>
          <p:nvPr>
            <p:ph type="ftr" sz="quarter" idx="11"/>
          </p:nvPr>
        </p:nvSpPr>
        <p:spPr/>
        <p:txBody>
          <a:bodyPr/>
          <a:lstStyle/>
          <a:p>
            <a:endParaRPr lang="it-IT">
              <a:solidFill>
                <a:prstClr val="black">
                  <a:tint val="75000"/>
                </a:prstClr>
              </a:solidFill>
            </a:endParaRPr>
          </a:p>
        </p:txBody>
      </p:sp>
      <p:sp>
        <p:nvSpPr>
          <p:cNvPr id="7" name="Segnaposto numero diapositiva 6"/>
          <p:cNvSpPr>
            <a:spLocks noGrp="1"/>
          </p:cNvSpPr>
          <p:nvPr>
            <p:ph type="sldNum" sz="quarter" idx="12"/>
          </p:nvPr>
        </p:nvSpPr>
        <p:spPr/>
        <p:txBody>
          <a:bodyPr/>
          <a:lstStyle/>
          <a:p>
            <a:fld id="{1DB458D5-E966-4E3C-9ED4-064C5A8E9DDF}"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21794194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en-GB"/>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7" name="Segnaposto data 6"/>
          <p:cNvSpPr>
            <a:spLocks noGrp="1"/>
          </p:cNvSpPr>
          <p:nvPr>
            <p:ph type="dt" sz="half" idx="10"/>
          </p:nvPr>
        </p:nvSpPr>
        <p:spPr/>
        <p:txBody>
          <a:bodyPr/>
          <a:lstStyle/>
          <a:p>
            <a:fld id="{49AED4B6-7C7E-4283-947D-63DBE743ED8C}" type="datetime1">
              <a:rPr lang="it-IT" smtClean="0">
                <a:solidFill>
                  <a:prstClr val="black">
                    <a:tint val="75000"/>
                  </a:prstClr>
                </a:solidFill>
              </a:rPr>
              <a:pPr/>
              <a:t>20/11/2015</a:t>
            </a:fld>
            <a:endParaRPr lang="it-IT">
              <a:solidFill>
                <a:prstClr val="black">
                  <a:tint val="75000"/>
                </a:prstClr>
              </a:solidFill>
            </a:endParaRPr>
          </a:p>
        </p:txBody>
      </p:sp>
      <p:sp>
        <p:nvSpPr>
          <p:cNvPr id="8" name="Segnaposto piè di pagina 7"/>
          <p:cNvSpPr>
            <a:spLocks noGrp="1"/>
          </p:cNvSpPr>
          <p:nvPr>
            <p:ph type="ftr" sz="quarter" idx="11"/>
          </p:nvPr>
        </p:nvSpPr>
        <p:spPr/>
        <p:txBody>
          <a:bodyPr/>
          <a:lstStyle/>
          <a:p>
            <a:endParaRPr lang="it-IT">
              <a:solidFill>
                <a:prstClr val="black">
                  <a:tint val="75000"/>
                </a:prstClr>
              </a:solidFill>
            </a:endParaRPr>
          </a:p>
        </p:txBody>
      </p:sp>
      <p:sp>
        <p:nvSpPr>
          <p:cNvPr id="9" name="Segnaposto numero diapositiva 8"/>
          <p:cNvSpPr>
            <a:spLocks noGrp="1"/>
          </p:cNvSpPr>
          <p:nvPr>
            <p:ph type="sldNum" sz="quarter" idx="12"/>
          </p:nvPr>
        </p:nvSpPr>
        <p:spPr/>
        <p:txBody>
          <a:bodyPr/>
          <a:lstStyle/>
          <a:p>
            <a:fld id="{1DB458D5-E966-4E3C-9ED4-064C5A8E9DDF}"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874593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data 2"/>
          <p:cNvSpPr>
            <a:spLocks noGrp="1"/>
          </p:cNvSpPr>
          <p:nvPr>
            <p:ph type="dt" sz="half" idx="10"/>
          </p:nvPr>
        </p:nvSpPr>
        <p:spPr/>
        <p:txBody>
          <a:bodyPr/>
          <a:lstStyle/>
          <a:p>
            <a:fld id="{A891ADE8-00D1-4D0A-9980-E11BE13720C0}" type="datetime1">
              <a:rPr lang="it-IT" smtClean="0">
                <a:solidFill>
                  <a:prstClr val="black">
                    <a:tint val="75000"/>
                  </a:prstClr>
                </a:solidFill>
              </a:rPr>
              <a:pPr/>
              <a:t>20/11/2015</a:t>
            </a:fld>
            <a:endParaRPr lang="it-IT">
              <a:solidFill>
                <a:prstClr val="black">
                  <a:tint val="75000"/>
                </a:prstClr>
              </a:solidFill>
            </a:endParaRPr>
          </a:p>
        </p:txBody>
      </p:sp>
      <p:sp>
        <p:nvSpPr>
          <p:cNvPr id="4" name="Segnaposto piè di pagina 3"/>
          <p:cNvSpPr>
            <a:spLocks noGrp="1"/>
          </p:cNvSpPr>
          <p:nvPr>
            <p:ph type="ftr" sz="quarter" idx="11"/>
          </p:nvPr>
        </p:nvSpPr>
        <p:spPr/>
        <p:txBody>
          <a:bodyPr/>
          <a:lstStyle/>
          <a:p>
            <a:endParaRPr lang="it-IT">
              <a:solidFill>
                <a:prstClr val="black">
                  <a:tint val="75000"/>
                </a:prstClr>
              </a:solidFill>
            </a:endParaRPr>
          </a:p>
        </p:txBody>
      </p:sp>
      <p:sp>
        <p:nvSpPr>
          <p:cNvPr id="5" name="Segnaposto numero diapositiva 4"/>
          <p:cNvSpPr>
            <a:spLocks noGrp="1"/>
          </p:cNvSpPr>
          <p:nvPr>
            <p:ph type="sldNum" sz="quarter" idx="12"/>
          </p:nvPr>
        </p:nvSpPr>
        <p:spPr/>
        <p:txBody>
          <a:bodyPr/>
          <a:lstStyle/>
          <a:p>
            <a:fld id="{1DB458D5-E966-4E3C-9ED4-064C5A8E9DDF}"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124921187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8915CC93-CC87-48AB-A04E-7F0FCAC04DD6}" type="datetime1">
              <a:rPr lang="it-IT" smtClean="0">
                <a:solidFill>
                  <a:prstClr val="black">
                    <a:tint val="75000"/>
                  </a:prstClr>
                </a:solidFill>
              </a:rPr>
              <a:pPr/>
              <a:t>20/11/2015</a:t>
            </a:fld>
            <a:endParaRPr lang="it-IT">
              <a:solidFill>
                <a:prstClr val="black">
                  <a:tint val="75000"/>
                </a:prstClr>
              </a:solidFill>
            </a:endParaRPr>
          </a:p>
        </p:txBody>
      </p:sp>
      <p:sp>
        <p:nvSpPr>
          <p:cNvPr id="3" name="Segnaposto piè di pagina 2"/>
          <p:cNvSpPr>
            <a:spLocks noGrp="1"/>
          </p:cNvSpPr>
          <p:nvPr>
            <p:ph type="ftr" sz="quarter" idx="11"/>
          </p:nvPr>
        </p:nvSpPr>
        <p:spPr/>
        <p:txBody>
          <a:bodyPr/>
          <a:lstStyle/>
          <a:p>
            <a:endParaRPr lang="it-IT">
              <a:solidFill>
                <a:prstClr val="black">
                  <a:tint val="75000"/>
                </a:prstClr>
              </a:solidFill>
            </a:endParaRPr>
          </a:p>
        </p:txBody>
      </p:sp>
      <p:sp>
        <p:nvSpPr>
          <p:cNvPr id="4" name="Segnaposto numero diapositiva 3"/>
          <p:cNvSpPr>
            <a:spLocks noGrp="1"/>
          </p:cNvSpPr>
          <p:nvPr>
            <p:ph type="sldNum" sz="quarter" idx="12"/>
          </p:nvPr>
        </p:nvSpPr>
        <p:spPr/>
        <p:txBody>
          <a:bodyPr/>
          <a:lstStyle/>
          <a:p>
            <a:fld id="{1DB458D5-E966-4E3C-9ED4-064C5A8E9DDF}"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74263568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en-GB"/>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015EC8E-24F4-44DE-9F02-1C58F7B9EB65}" type="datetime1">
              <a:rPr lang="it-IT" smtClean="0">
                <a:solidFill>
                  <a:prstClr val="black">
                    <a:tint val="75000"/>
                  </a:prstClr>
                </a:solidFill>
              </a:rPr>
              <a:pPr/>
              <a:t>20/11/2015</a:t>
            </a:fld>
            <a:endParaRPr lang="it-IT">
              <a:solidFill>
                <a:prstClr val="black">
                  <a:tint val="75000"/>
                </a:prstClr>
              </a:solidFill>
            </a:endParaRPr>
          </a:p>
        </p:txBody>
      </p:sp>
      <p:sp>
        <p:nvSpPr>
          <p:cNvPr id="6" name="Segnaposto piè di pagina 5"/>
          <p:cNvSpPr>
            <a:spLocks noGrp="1"/>
          </p:cNvSpPr>
          <p:nvPr>
            <p:ph type="ftr" sz="quarter" idx="11"/>
          </p:nvPr>
        </p:nvSpPr>
        <p:spPr/>
        <p:txBody>
          <a:bodyPr/>
          <a:lstStyle/>
          <a:p>
            <a:endParaRPr lang="it-IT">
              <a:solidFill>
                <a:prstClr val="black">
                  <a:tint val="75000"/>
                </a:prstClr>
              </a:solidFill>
            </a:endParaRPr>
          </a:p>
        </p:txBody>
      </p:sp>
      <p:sp>
        <p:nvSpPr>
          <p:cNvPr id="7" name="Segnaposto numero diapositiva 6"/>
          <p:cNvSpPr>
            <a:spLocks noGrp="1"/>
          </p:cNvSpPr>
          <p:nvPr>
            <p:ph type="sldNum" sz="quarter" idx="12"/>
          </p:nvPr>
        </p:nvSpPr>
        <p:spPr/>
        <p:txBody>
          <a:bodyPr/>
          <a:lstStyle/>
          <a:p>
            <a:fld id="{1DB458D5-E966-4E3C-9ED4-064C5A8E9DDF}"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3838880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lvl1pPr>
              <a:defRPr/>
            </a:lvl1pPr>
          </a:lstStyle>
          <a:p>
            <a:endParaRPr lang="it-IT" altLang="it-IT">
              <a:solidFill>
                <a:srgbClr val="000000"/>
              </a:solidFill>
            </a:endParaRPr>
          </a:p>
        </p:txBody>
      </p:sp>
      <p:sp>
        <p:nvSpPr>
          <p:cNvPr id="5" name="Segnaposto piè di pagina 4"/>
          <p:cNvSpPr>
            <a:spLocks noGrp="1"/>
          </p:cNvSpPr>
          <p:nvPr>
            <p:ph type="ftr" sz="quarter" idx="11"/>
          </p:nvPr>
        </p:nvSpPr>
        <p:spPr/>
        <p:txBody>
          <a:bodyPr/>
          <a:lstStyle>
            <a:lvl1pPr>
              <a:defRPr/>
            </a:lvl1pPr>
          </a:lstStyle>
          <a:p>
            <a:r>
              <a:rPr lang="it-IT" altLang="it-IT" smtClean="0">
                <a:solidFill>
                  <a:srgbClr val="000000"/>
                </a:solidFill>
              </a:rPr>
              <a:t>Marina Tavassi </a:t>
            </a:r>
            <a:endParaRPr lang="it-IT" altLang="it-IT">
              <a:solidFill>
                <a:srgbClr val="000000"/>
              </a:solidFill>
            </a:endParaRPr>
          </a:p>
        </p:txBody>
      </p:sp>
      <p:sp>
        <p:nvSpPr>
          <p:cNvPr id="6" name="Segnaposto numero diapositiva 5"/>
          <p:cNvSpPr>
            <a:spLocks noGrp="1"/>
          </p:cNvSpPr>
          <p:nvPr>
            <p:ph type="sldNum" sz="quarter" idx="12"/>
          </p:nvPr>
        </p:nvSpPr>
        <p:spPr/>
        <p:txBody>
          <a:bodyPr/>
          <a:lstStyle>
            <a:lvl1pPr>
              <a:defRPr/>
            </a:lvl1pPr>
          </a:lstStyle>
          <a:p>
            <a:fld id="{7A61BFC9-83F6-4D42-B270-C5EE792D2FC7}" type="slidenum">
              <a:rPr lang="it-IT" altLang="it-IT">
                <a:solidFill>
                  <a:srgbClr val="000000"/>
                </a:solidFill>
              </a:rPr>
              <a:pPr/>
              <a:t>‹N›</a:t>
            </a:fld>
            <a:endParaRPr lang="it-IT" altLang="it-IT">
              <a:solidFill>
                <a:srgbClr val="000000"/>
              </a:solidFill>
            </a:endParaRPr>
          </a:p>
        </p:txBody>
      </p:sp>
    </p:spTree>
    <p:extLst>
      <p:ext uri="{BB962C8B-B14F-4D97-AF65-F5344CB8AC3E}">
        <p14:creationId xmlns:p14="http://schemas.microsoft.com/office/powerpoint/2010/main" val="418322651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en-GB"/>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BB1651B3-BE56-4686-BEDC-0015DEBC34ED}" type="datetime1">
              <a:rPr lang="it-IT" smtClean="0">
                <a:solidFill>
                  <a:prstClr val="black">
                    <a:tint val="75000"/>
                  </a:prstClr>
                </a:solidFill>
              </a:rPr>
              <a:pPr/>
              <a:t>20/11/2015</a:t>
            </a:fld>
            <a:endParaRPr lang="it-IT">
              <a:solidFill>
                <a:prstClr val="black">
                  <a:tint val="75000"/>
                </a:prstClr>
              </a:solidFill>
            </a:endParaRPr>
          </a:p>
        </p:txBody>
      </p:sp>
      <p:sp>
        <p:nvSpPr>
          <p:cNvPr id="6" name="Segnaposto piè di pagina 5"/>
          <p:cNvSpPr>
            <a:spLocks noGrp="1"/>
          </p:cNvSpPr>
          <p:nvPr>
            <p:ph type="ftr" sz="quarter" idx="11"/>
          </p:nvPr>
        </p:nvSpPr>
        <p:spPr/>
        <p:txBody>
          <a:bodyPr/>
          <a:lstStyle/>
          <a:p>
            <a:endParaRPr lang="it-IT">
              <a:solidFill>
                <a:prstClr val="black">
                  <a:tint val="75000"/>
                </a:prstClr>
              </a:solidFill>
            </a:endParaRPr>
          </a:p>
        </p:txBody>
      </p:sp>
      <p:sp>
        <p:nvSpPr>
          <p:cNvPr id="7" name="Segnaposto numero diapositiva 6"/>
          <p:cNvSpPr>
            <a:spLocks noGrp="1"/>
          </p:cNvSpPr>
          <p:nvPr>
            <p:ph type="sldNum" sz="quarter" idx="12"/>
          </p:nvPr>
        </p:nvSpPr>
        <p:spPr/>
        <p:txBody>
          <a:bodyPr/>
          <a:lstStyle/>
          <a:p>
            <a:fld id="{1DB458D5-E966-4E3C-9ED4-064C5A8E9DDF}"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31823988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3369C32B-3FB2-44F7-B76E-C29DD0201169}" type="datetime1">
              <a:rPr lang="it-IT" smtClean="0">
                <a:solidFill>
                  <a:prstClr val="black">
                    <a:tint val="75000"/>
                  </a:prstClr>
                </a:solidFill>
              </a:rPr>
              <a:pPr/>
              <a:t>20/11/2015</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1DB458D5-E966-4E3C-9ED4-064C5A8E9DDF}"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143967806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en-GB"/>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6668DEDC-EE1A-4C90-910C-45EDFD968633}" type="datetime1">
              <a:rPr lang="it-IT" smtClean="0">
                <a:solidFill>
                  <a:prstClr val="black">
                    <a:tint val="75000"/>
                  </a:prstClr>
                </a:solidFill>
              </a:rPr>
              <a:pPr/>
              <a:t>20/11/2015</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1DB458D5-E966-4E3C-9ED4-064C5A8E9DDF}"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303470483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4" name="Rectangle 5"/>
          <p:cNvSpPr>
            <a:spLocks noGrp="1" noChangeArrowheads="1"/>
          </p:cNvSpPr>
          <p:nvPr>
            <p:ph type="sldNum" idx="10"/>
          </p:nvPr>
        </p:nvSpPr>
        <p:spPr>
          <a:ln/>
        </p:spPr>
        <p:txBody>
          <a:bodyPr/>
          <a:lstStyle>
            <a:lvl1pPr>
              <a:defRPr/>
            </a:lvl1pPr>
          </a:lstStyle>
          <a:p>
            <a:pPr>
              <a:defRPr/>
            </a:pPr>
            <a:fld id="{B751D93B-B14D-45B5-9489-37072B3C0103}" type="slidenum">
              <a:rPr lang="it-IT"/>
              <a:pPr>
                <a:defRPr/>
              </a:pPr>
              <a:t>‹N›</a:t>
            </a:fld>
            <a:endParaRPr lang="it-IT"/>
          </a:p>
        </p:txBody>
      </p:sp>
    </p:spTree>
    <p:extLst>
      <p:ext uri="{BB962C8B-B14F-4D97-AF65-F5344CB8AC3E}">
        <p14:creationId xmlns:p14="http://schemas.microsoft.com/office/powerpoint/2010/main" val="10539471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5"/>
          <p:cNvSpPr>
            <a:spLocks noGrp="1" noChangeArrowheads="1"/>
          </p:cNvSpPr>
          <p:nvPr>
            <p:ph type="sldNum" idx="10"/>
          </p:nvPr>
        </p:nvSpPr>
        <p:spPr>
          <a:ln/>
        </p:spPr>
        <p:txBody>
          <a:bodyPr/>
          <a:lstStyle>
            <a:lvl1pPr>
              <a:defRPr/>
            </a:lvl1pPr>
          </a:lstStyle>
          <a:p>
            <a:pPr>
              <a:defRPr/>
            </a:pPr>
            <a:fld id="{77E482C5-10B5-4442-9AEA-A34A667CF90C}" type="slidenum">
              <a:rPr lang="it-IT"/>
              <a:pPr>
                <a:defRPr/>
              </a:pPr>
              <a:t>‹N›</a:t>
            </a:fld>
            <a:endParaRPr lang="it-IT"/>
          </a:p>
        </p:txBody>
      </p:sp>
    </p:spTree>
    <p:extLst>
      <p:ext uri="{BB962C8B-B14F-4D97-AF65-F5344CB8AC3E}">
        <p14:creationId xmlns:p14="http://schemas.microsoft.com/office/powerpoint/2010/main" val="54760266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5"/>
          <p:cNvSpPr>
            <a:spLocks noGrp="1" noChangeArrowheads="1"/>
          </p:cNvSpPr>
          <p:nvPr>
            <p:ph type="sldNum" idx="10"/>
          </p:nvPr>
        </p:nvSpPr>
        <p:spPr>
          <a:ln/>
        </p:spPr>
        <p:txBody>
          <a:bodyPr/>
          <a:lstStyle>
            <a:lvl1pPr>
              <a:defRPr/>
            </a:lvl1pPr>
          </a:lstStyle>
          <a:p>
            <a:pPr>
              <a:defRPr/>
            </a:pPr>
            <a:fld id="{4B9F8B36-6D29-40E3-BC27-8B3138C8F95F}" type="slidenum">
              <a:rPr lang="it-IT"/>
              <a:pPr>
                <a:defRPr/>
              </a:pPr>
              <a:t>‹N›</a:t>
            </a:fld>
            <a:endParaRPr lang="it-IT"/>
          </a:p>
        </p:txBody>
      </p:sp>
    </p:spTree>
    <p:extLst>
      <p:ext uri="{BB962C8B-B14F-4D97-AF65-F5344CB8AC3E}">
        <p14:creationId xmlns:p14="http://schemas.microsoft.com/office/powerpoint/2010/main" val="200574984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685800" y="1981200"/>
            <a:ext cx="3808413" cy="4233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6613" y="1981200"/>
            <a:ext cx="3808412" cy="4233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5"/>
          <p:cNvSpPr>
            <a:spLocks noGrp="1" noChangeArrowheads="1"/>
          </p:cNvSpPr>
          <p:nvPr>
            <p:ph type="sldNum" idx="10"/>
          </p:nvPr>
        </p:nvSpPr>
        <p:spPr>
          <a:ln/>
        </p:spPr>
        <p:txBody>
          <a:bodyPr/>
          <a:lstStyle>
            <a:lvl1pPr>
              <a:defRPr/>
            </a:lvl1pPr>
          </a:lstStyle>
          <a:p>
            <a:pPr>
              <a:defRPr/>
            </a:pPr>
            <a:fld id="{5654A683-AEF3-4375-B8EC-414C1376930C}" type="slidenum">
              <a:rPr lang="it-IT"/>
              <a:pPr>
                <a:defRPr/>
              </a:pPr>
              <a:t>‹N›</a:t>
            </a:fld>
            <a:endParaRPr lang="it-IT"/>
          </a:p>
        </p:txBody>
      </p:sp>
    </p:spTree>
    <p:extLst>
      <p:ext uri="{BB962C8B-B14F-4D97-AF65-F5344CB8AC3E}">
        <p14:creationId xmlns:p14="http://schemas.microsoft.com/office/powerpoint/2010/main" val="166887057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5"/>
          <p:cNvSpPr>
            <a:spLocks noGrp="1" noChangeArrowheads="1"/>
          </p:cNvSpPr>
          <p:nvPr>
            <p:ph type="sldNum" idx="10"/>
          </p:nvPr>
        </p:nvSpPr>
        <p:spPr>
          <a:ln/>
        </p:spPr>
        <p:txBody>
          <a:bodyPr/>
          <a:lstStyle>
            <a:lvl1pPr>
              <a:defRPr/>
            </a:lvl1pPr>
          </a:lstStyle>
          <a:p>
            <a:pPr>
              <a:defRPr/>
            </a:pPr>
            <a:fld id="{F0016023-9DAA-48F8-97B3-324905EE0F8A}" type="slidenum">
              <a:rPr lang="it-IT"/>
              <a:pPr>
                <a:defRPr/>
              </a:pPr>
              <a:t>‹N›</a:t>
            </a:fld>
            <a:endParaRPr lang="it-IT"/>
          </a:p>
        </p:txBody>
      </p:sp>
    </p:spTree>
    <p:extLst>
      <p:ext uri="{BB962C8B-B14F-4D97-AF65-F5344CB8AC3E}">
        <p14:creationId xmlns:p14="http://schemas.microsoft.com/office/powerpoint/2010/main" val="343048089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5"/>
          <p:cNvSpPr>
            <a:spLocks noGrp="1" noChangeArrowheads="1"/>
          </p:cNvSpPr>
          <p:nvPr>
            <p:ph type="sldNum" idx="10"/>
          </p:nvPr>
        </p:nvSpPr>
        <p:spPr>
          <a:ln/>
        </p:spPr>
        <p:txBody>
          <a:bodyPr/>
          <a:lstStyle>
            <a:lvl1pPr>
              <a:defRPr/>
            </a:lvl1pPr>
          </a:lstStyle>
          <a:p>
            <a:pPr>
              <a:defRPr/>
            </a:pPr>
            <a:fld id="{E28EC554-7666-41B8-9226-5CEA7225CAF6}" type="slidenum">
              <a:rPr lang="it-IT"/>
              <a:pPr>
                <a:defRPr/>
              </a:pPr>
              <a:t>‹N›</a:t>
            </a:fld>
            <a:endParaRPr lang="it-IT"/>
          </a:p>
        </p:txBody>
      </p:sp>
    </p:spTree>
    <p:extLst>
      <p:ext uri="{BB962C8B-B14F-4D97-AF65-F5344CB8AC3E}">
        <p14:creationId xmlns:p14="http://schemas.microsoft.com/office/powerpoint/2010/main" val="116238098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5"/>
          <p:cNvSpPr>
            <a:spLocks noGrp="1" noChangeArrowheads="1"/>
          </p:cNvSpPr>
          <p:nvPr>
            <p:ph type="sldNum" idx="10"/>
          </p:nvPr>
        </p:nvSpPr>
        <p:spPr>
          <a:ln/>
        </p:spPr>
        <p:txBody>
          <a:bodyPr/>
          <a:lstStyle>
            <a:lvl1pPr>
              <a:defRPr/>
            </a:lvl1pPr>
          </a:lstStyle>
          <a:p>
            <a:pPr>
              <a:defRPr/>
            </a:pPr>
            <a:fld id="{F1C11029-8CB6-44EE-89EF-12A6A83C972B}" type="slidenum">
              <a:rPr lang="it-IT"/>
              <a:pPr>
                <a:defRPr/>
              </a:pPr>
              <a:t>‹N›</a:t>
            </a:fld>
            <a:endParaRPr lang="it-IT"/>
          </a:p>
        </p:txBody>
      </p:sp>
    </p:spTree>
    <p:extLst>
      <p:ext uri="{BB962C8B-B14F-4D97-AF65-F5344CB8AC3E}">
        <p14:creationId xmlns:p14="http://schemas.microsoft.com/office/powerpoint/2010/main" val="1768953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en-GB"/>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endParaRPr lang="it-IT" altLang="it-IT">
              <a:solidFill>
                <a:srgbClr val="000000"/>
              </a:solidFill>
            </a:endParaRPr>
          </a:p>
        </p:txBody>
      </p:sp>
      <p:sp>
        <p:nvSpPr>
          <p:cNvPr id="5" name="Segnaposto piè di pagina 4"/>
          <p:cNvSpPr>
            <a:spLocks noGrp="1"/>
          </p:cNvSpPr>
          <p:nvPr>
            <p:ph type="ftr" sz="quarter" idx="11"/>
          </p:nvPr>
        </p:nvSpPr>
        <p:spPr/>
        <p:txBody>
          <a:bodyPr/>
          <a:lstStyle>
            <a:lvl1pPr>
              <a:defRPr/>
            </a:lvl1pPr>
          </a:lstStyle>
          <a:p>
            <a:r>
              <a:rPr lang="it-IT" altLang="it-IT" smtClean="0">
                <a:solidFill>
                  <a:srgbClr val="000000"/>
                </a:solidFill>
              </a:rPr>
              <a:t>Marina Tavassi </a:t>
            </a:r>
            <a:endParaRPr lang="it-IT" altLang="it-IT">
              <a:solidFill>
                <a:srgbClr val="000000"/>
              </a:solidFill>
            </a:endParaRPr>
          </a:p>
        </p:txBody>
      </p:sp>
      <p:sp>
        <p:nvSpPr>
          <p:cNvPr id="6" name="Segnaposto numero diapositiva 5"/>
          <p:cNvSpPr>
            <a:spLocks noGrp="1"/>
          </p:cNvSpPr>
          <p:nvPr>
            <p:ph type="sldNum" sz="quarter" idx="12"/>
          </p:nvPr>
        </p:nvSpPr>
        <p:spPr/>
        <p:txBody>
          <a:bodyPr/>
          <a:lstStyle>
            <a:lvl1pPr>
              <a:defRPr/>
            </a:lvl1pPr>
          </a:lstStyle>
          <a:p>
            <a:fld id="{2D786605-DD19-4EA8-83B1-7F09959DEFC9}" type="slidenum">
              <a:rPr lang="it-IT" altLang="it-IT">
                <a:solidFill>
                  <a:srgbClr val="000000"/>
                </a:solidFill>
              </a:rPr>
              <a:pPr/>
              <a:t>‹N›</a:t>
            </a:fld>
            <a:endParaRPr lang="it-IT" altLang="it-IT">
              <a:solidFill>
                <a:srgbClr val="000000"/>
              </a:solidFill>
            </a:endParaRPr>
          </a:p>
        </p:txBody>
      </p:sp>
    </p:spTree>
    <p:extLst>
      <p:ext uri="{BB962C8B-B14F-4D97-AF65-F5344CB8AC3E}">
        <p14:creationId xmlns:p14="http://schemas.microsoft.com/office/powerpoint/2010/main" val="58979245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5"/>
          <p:cNvSpPr>
            <a:spLocks noGrp="1" noChangeArrowheads="1"/>
          </p:cNvSpPr>
          <p:nvPr>
            <p:ph type="sldNum" idx="10"/>
          </p:nvPr>
        </p:nvSpPr>
        <p:spPr>
          <a:ln/>
        </p:spPr>
        <p:txBody>
          <a:bodyPr/>
          <a:lstStyle>
            <a:lvl1pPr>
              <a:defRPr/>
            </a:lvl1pPr>
          </a:lstStyle>
          <a:p>
            <a:pPr>
              <a:defRPr/>
            </a:pPr>
            <a:fld id="{A0C9901D-4DF9-41B2-AD54-EE813A757410}" type="slidenum">
              <a:rPr lang="it-IT"/>
              <a:pPr>
                <a:defRPr/>
              </a:pPr>
              <a:t>‹N›</a:t>
            </a:fld>
            <a:endParaRPr lang="it-IT"/>
          </a:p>
        </p:txBody>
      </p:sp>
    </p:spTree>
    <p:extLst>
      <p:ext uri="{BB962C8B-B14F-4D97-AF65-F5344CB8AC3E}">
        <p14:creationId xmlns:p14="http://schemas.microsoft.com/office/powerpoint/2010/main" val="345944638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5"/>
          <p:cNvSpPr>
            <a:spLocks noGrp="1" noChangeArrowheads="1"/>
          </p:cNvSpPr>
          <p:nvPr>
            <p:ph type="sldNum" idx="10"/>
          </p:nvPr>
        </p:nvSpPr>
        <p:spPr>
          <a:ln/>
        </p:spPr>
        <p:txBody>
          <a:bodyPr/>
          <a:lstStyle>
            <a:lvl1pPr>
              <a:defRPr/>
            </a:lvl1pPr>
          </a:lstStyle>
          <a:p>
            <a:pPr>
              <a:defRPr/>
            </a:pPr>
            <a:fld id="{9E406768-43CA-495B-97CF-04453E380557}" type="slidenum">
              <a:rPr lang="it-IT"/>
              <a:pPr>
                <a:defRPr/>
              </a:pPr>
              <a:t>‹N›</a:t>
            </a:fld>
            <a:endParaRPr lang="it-IT"/>
          </a:p>
        </p:txBody>
      </p:sp>
    </p:spTree>
    <p:extLst>
      <p:ext uri="{BB962C8B-B14F-4D97-AF65-F5344CB8AC3E}">
        <p14:creationId xmlns:p14="http://schemas.microsoft.com/office/powerpoint/2010/main" val="365308310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5"/>
          <p:cNvSpPr>
            <a:spLocks noGrp="1" noChangeArrowheads="1"/>
          </p:cNvSpPr>
          <p:nvPr>
            <p:ph type="sldNum" idx="10"/>
          </p:nvPr>
        </p:nvSpPr>
        <p:spPr>
          <a:ln/>
        </p:spPr>
        <p:txBody>
          <a:bodyPr/>
          <a:lstStyle>
            <a:lvl1pPr>
              <a:defRPr/>
            </a:lvl1pPr>
          </a:lstStyle>
          <a:p>
            <a:pPr>
              <a:defRPr/>
            </a:pPr>
            <a:fld id="{B4A43EE1-2728-4E25-A97D-E75C314F2EAE}" type="slidenum">
              <a:rPr lang="it-IT"/>
              <a:pPr>
                <a:defRPr/>
              </a:pPr>
              <a:t>‹N›</a:t>
            </a:fld>
            <a:endParaRPr lang="it-IT"/>
          </a:p>
        </p:txBody>
      </p:sp>
    </p:spTree>
    <p:extLst>
      <p:ext uri="{BB962C8B-B14F-4D97-AF65-F5344CB8AC3E}">
        <p14:creationId xmlns:p14="http://schemas.microsoft.com/office/powerpoint/2010/main" val="399785912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13513" y="463550"/>
            <a:ext cx="1941512" cy="5751513"/>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685800" y="463550"/>
            <a:ext cx="5675313" cy="5751513"/>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5"/>
          <p:cNvSpPr>
            <a:spLocks noGrp="1" noChangeArrowheads="1"/>
          </p:cNvSpPr>
          <p:nvPr>
            <p:ph type="sldNum" idx="10"/>
          </p:nvPr>
        </p:nvSpPr>
        <p:spPr>
          <a:ln/>
        </p:spPr>
        <p:txBody>
          <a:bodyPr/>
          <a:lstStyle>
            <a:lvl1pPr>
              <a:defRPr/>
            </a:lvl1pPr>
          </a:lstStyle>
          <a:p>
            <a:pPr>
              <a:defRPr/>
            </a:pPr>
            <a:fld id="{5058C645-0266-4C4C-A6F5-CC9BE41C36B0}" type="slidenum">
              <a:rPr lang="it-IT"/>
              <a:pPr>
                <a:defRPr/>
              </a:pPr>
              <a:t>‹N›</a:t>
            </a:fld>
            <a:endParaRPr lang="it-IT"/>
          </a:p>
        </p:txBody>
      </p:sp>
    </p:spTree>
    <p:extLst>
      <p:ext uri="{BB962C8B-B14F-4D97-AF65-F5344CB8AC3E}">
        <p14:creationId xmlns:p14="http://schemas.microsoft.com/office/powerpoint/2010/main" val="158546130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cSld name="Layout personalizzato">
    <p:spTree>
      <p:nvGrpSpPr>
        <p:cNvPr id="1" name=""/>
        <p:cNvGrpSpPr/>
        <p:nvPr/>
      </p:nvGrpSpPr>
      <p:grpSpPr>
        <a:xfrm>
          <a:off x="0" y="0"/>
          <a:ext cx="0" cy="0"/>
          <a:chOff x="0" y="0"/>
          <a:chExt cx="0" cy="0"/>
        </a:xfrm>
      </p:grpSpPr>
      <p:sp>
        <p:nvSpPr>
          <p:cNvPr id="2" name="Titolo 1"/>
          <p:cNvSpPr>
            <a:spLocks noGrp="1"/>
          </p:cNvSpPr>
          <p:nvPr>
            <p:ph type="title"/>
          </p:nvPr>
        </p:nvSpPr>
        <p:spPr>
          <a:xfrm>
            <a:off x="456480" y="273629"/>
            <a:ext cx="8225280" cy="1142040"/>
          </a:xfrm>
        </p:spPr>
        <p:txBody>
          <a:bodyPr/>
          <a:lstStyle/>
          <a:p>
            <a:r>
              <a:rPr lang="it-IT" smtClean="0"/>
              <a:t>Fare clic per modificare lo stile del titolo</a:t>
            </a:r>
            <a:endParaRPr lang="it-IT"/>
          </a:p>
        </p:txBody>
      </p:sp>
      <p:sp>
        <p:nvSpPr>
          <p:cNvPr id="3" name="Segnaposto data 2"/>
          <p:cNvSpPr>
            <a:spLocks noGrp="1"/>
          </p:cNvSpPr>
          <p:nvPr>
            <p:ph type="dt" idx="10"/>
          </p:nvPr>
        </p:nvSpPr>
        <p:spPr>
          <a:xfrm>
            <a:off x="457200" y="6246813"/>
            <a:ext cx="2125663" cy="469900"/>
          </a:xfrm>
          <a:prstGeom prst="rect">
            <a:avLst/>
          </a:prstGeom>
        </p:spPr>
        <p:txBody>
          <a:bodyPr lIns="82945" tIns="41473" rIns="82945" bIns="41473"/>
          <a:lstStyle>
            <a:lvl1pPr>
              <a:buFont typeface="Times New Roman" pitchFamily="18" charset="0"/>
              <a:buNone/>
              <a:defRPr/>
            </a:lvl1pPr>
          </a:lstStyle>
          <a:p>
            <a:pPr defTabSz="449263" fontAlgn="base">
              <a:spcBef>
                <a:spcPct val="0"/>
              </a:spcBef>
              <a:spcAft>
                <a:spcPct val="0"/>
              </a:spcAft>
              <a:buClr>
                <a:srgbClr val="000000"/>
              </a:buClr>
              <a:buSzPct val="100000"/>
              <a:defRPr/>
            </a:pPr>
            <a:endParaRPr lang="it-IT">
              <a:solidFill>
                <a:srgbClr val="FFFFFF"/>
              </a:solidFill>
              <a:latin typeface="Arial" charset="0"/>
            </a:endParaRPr>
          </a:p>
        </p:txBody>
      </p:sp>
      <p:sp>
        <p:nvSpPr>
          <p:cNvPr id="4" name="Segnaposto piè di pagina 3"/>
          <p:cNvSpPr>
            <a:spLocks noGrp="1"/>
          </p:cNvSpPr>
          <p:nvPr>
            <p:ph type="ftr" idx="11"/>
          </p:nvPr>
        </p:nvSpPr>
        <p:spPr>
          <a:xfrm>
            <a:off x="3127375" y="6246813"/>
            <a:ext cx="2895600" cy="469900"/>
          </a:xfrm>
          <a:prstGeom prst="rect">
            <a:avLst/>
          </a:prstGeom>
        </p:spPr>
        <p:txBody>
          <a:bodyPr lIns="82945" tIns="41473" rIns="82945" bIns="41473"/>
          <a:lstStyle>
            <a:lvl1pPr>
              <a:buFont typeface="Times New Roman" pitchFamily="18" charset="0"/>
              <a:buNone/>
              <a:defRPr/>
            </a:lvl1pPr>
          </a:lstStyle>
          <a:p>
            <a:pPr defTabSz="449263" fontAlgn="base">
              <a:spcBef>
                <a:spcPct val="0"/>
              </a:spcBef>
              <a:spcAft>
                <a:spcPct val="0"/>
              </a:spcAft>
              <a:buClr>
                <a:srgbClr val="000000"/>
              </a:buClr>
              <a:buSzPct val="100000"/>
              <a:defRPr/>
            </a:pPr>
            <a:endParaRPr lang="it-IT">
              <a:solidFill>
                <a:srgbClr val="FFFFFF"/>
              </a:solidFill>
              <a:latin typeface="Arial" charset="0"/>
            </a:endParaRPr>
          </a:p>
        </p:txBody>
      </p:sp>
      <p:sp>
        <p:nvSpPr>
          <p:cNvPr id="5" name="Segnaposto numero diapositiva 4"/>
          <p:cNvSpPr>
            <a:spLocks noGrp="1"/>
          </p:cNvSpPr>
          <p:nvPr>
            <p:ph type="sldNum" idx="12"/>
          </p:nvPr>
        </p:nvSpPr>
        <p:spPr>
          <a:xfrm>
            <a:off x="6556375" y="6246813"/>
            <a:ext cx="2127250" cy="469900"/>
          </a:xfrm>
        </p:spPr>
        <p:txBody>
          <a:bodyPr/>
          <a:lstStyle>
            <a:lvl1pPr>
              <a:defRPr/>
            </a:lvl1pPr>
          </a:lstStyle>
          <a:p>
            <a:pPr>
              <a:defRPr/>
            </a:pPr>
            <a:fld id="{A04F27DB-E881-4E9F-B192-3C1D95C03BFB}" type="slidenum">
              <a:rPr lang="it-IT"/>
              <a:pPr>
                <a:defRPr/>
              </a:pPr>
              <a:t>‹N›</a:t>
            </a:fld>
            <a:endParaRPr lang="it-IT"/>
          </a:p>
        </p:txBody>
      </p:sp>
    </p:spTree>
    <p:extLst>
      <p:ext uri="{BB962C8B-B14F-4D97-AF65-F5344CB8AC3E}">
        <p14:creationId xmlns:p14="http://schemas.microsoft.com/office/powerpoint/2010/main" val="16288241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data 4"/>
          <p:cNvSpPr>
            <a:spLocks noGrp="1"/>
          </p:cNvSpPr>
          <p:nvPr>
            <p:ph type="dt" sz="half" idx="10"/>
          </p:nvPr>
        </p:nvSpPr>
        <p:spPr/>
        <p:txBody>
          <a:bodyPr/>
          <a:lstStyle>
            <a:lvl1pPr>
              <a:defRPr/>
            </a:lvl1pPr>
          </a:lstStyle>
          <a:p>
            <a:endParaRPr lang="it-IT" altLang="it-IT">
              <a:solidFill>
                <a:srgbClr val="000000"/>
              </a:solidFill>
            </a:endParaRPr>
          </a:p>
        </p:txBody>
      </p:sp>
      <p:sp>
        <p:nvSpPr>
          <p:cNvPr id="6" name="Segnaposto piè di pagina 5"/>
          <p:cNvSpPr>
            <a:spLocks noGrp="1"/>
          </p:cNvSpPr>
          <p:nvPr>
            <p:ph type="ftr" sz="quarter" idx="11"/>
          </p:nvPr>
        </p:nvSpPr>
        <p:spPr/>
        <p:txBody>
          <a:bodyPr/>
          <a:lstStyle>
            <a:lvl1pPr>
              <a:defRPr/>
            </a:lvl1pPr>
          </a:lstStyle>
          <a:p>
            <a:r>
              <a:rPr lang="it-IT" altLang="it-IT" smtClean="0">
                <a:solidFill>
                  <a:srgbClr val="000000"/>
                </a:solidFill>
              </a:rPr>
              <a:t>Marina Tavassi </a:t>
            </a:r>
            <a:endParaRPr lang="it-IT" altLang="it-IT">
              <a:solidFill>
                <a:srgbClr val="000000"/>
              </a:solidFill>
            </a:endParaRPr>
          </a:p>
        </p:txBody>
      </p:sp>
      <p:sp>
        <p:nvSpPr>
          <p:cNvPr id="7" name="Segnaposto numero diapositiva 6"/>
          <p:cNvSpPr>
            <a:spLocks noGrp="1"/>
          </p:cNvSpPr>
          <p:nvPr>
            <p:ph type="sldNum" sz="quarter" idx="12"/>
          </p:nvPr>
        </p:nvSpPr>
        <p:spPr/>
        <p:txBody>
          <a:bodyPr/>
          <a:lstStyle>
            <a:lvl1pPr>
              <a:defRPr/>
            </a:lvl1pPr>
          </a:lstStyle>
          <a:p>
            <a:fld id="{45E14832-70C4-440C-8C2B-2262E94AF03E}" type="slidenum">
              <a:rPr lang="it-IT" altLang="it-IT">
                <a:solidFill>
                  <a:srgbClr val="000000"/>
                </a:solidFill>
              </a:rPr>
              <a:pPr/>
              <a:t>‹N›</a:t>
            </a:fld>
            <a:endParaRPr lang="it-IT" altLang="it-IT">
              <a:solidFill>
                <a:srgbClr val="000000"/>
              </a:solidFill>
            </a:endParaRPr>
          </a:p>
        </p:txBody>
      </p:sp>
    </p:spTree>
    <p:extLst>
      <p:ext uri="{BB962C8B-B14F-4D97-AF65-F5344CB8AC3E}">
        <p14:creationId xmlns:p14="http://schemas.microsoft.com/office/powerpoint/2010/main" val="489808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en-GB"/>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7" name="Segnaposto data 6"/>
          <p:cNvSpPr>
            <a:spLocks noGrp="1"/>
          </p:cNvSpPr>
          <p:nvPr>
            <p:ph type="dt" sz="half" idx="10"/>
          </p:nvPr>
        </p:nvSpPr>
        <p:spPr/>
        <p:txBody>
          <a:bodyPr/>
          <a:lstStyle>
            <a:lvl1pPr>
              <a:defRPr/>
            </a:lvl1pPr>
          </a:lstStyle>
          <a:p>
            <a:endParaRPr lang="it-IT" altLang="it-IT">
              <a:solidFill>
                <a:srgbClr val="000000"/>
              </a:solidFill>
            </a:endParaRPr>
          </a:p>
        </p:txBody>
      </p:sp>
      <p:sp>
        <p:nvSpPr>
          <p:cNvPr id="8" name="Segnaposto piè di pagina 7"/>
          <p:cNvSpPr>
            <a:spLocks noGrp="1"/>
          </p:cNvSpPr>
          <p:nvPr>
            <p:ph type="ftr" sz="quarter" idx="11"/>
          </p:nvPr>
        </p:nvSpPr>
        <p:spPr/>
        <p:txBody>
          <a:bodyPr/>
          <a:lstStyle>
            <a:lvl1pPr>
              <a:defRPr/>
            </a:lvl1pPr>
          </a:lstStyle>
          <a:p>
            <a:r>
              <a:rPr lang="it-IT" altLang="it-IT" smtClean="0">
                <a:solidFill>
                  <a:srgbClr val="000000"/>
                </a:solidFill>
              </a:rPr>
              <a:t>Marina Tavassi </a:t>
            </a:r>
            <a:endParaRPr lang="it-IT" altLang="it-IT">
              <a:solidFill>
                <a:srgbClr val="000000"/>
              </a:solidFill>
            </a:endParaRPr>
          </a:p>
        </p:txBody>
      </p:sp>
      <p:sp>
        <p:nvSpPr>
          <p:cNvPr id="9" name="Segnaposto numero diapositiva 8"/>
          <p:cNvSpPr>
            <a:spLocks noGrp="1"/>
          </p:cNvSpPr>
          <p:nvPr>
            <p:ph type="sldNum" sz="quarter" idx="12"/>
          </p:nvPr>
        </p:nvSpPr>
        <p:spPr/>
        <p:txBody>
          <a:bodyPr/>
          <a:lstStyle>
            <a:lvl1pPr>
              <a:defRPr/>
            </a:lvl1pPr>
          </a:lstStyle>
          <a:p>
            <a:fld id="{5840AC1E-0779-4C78-96EC-BB2FB8C43784}" type="slidenum">
              <a:rPr lang="it-IT" altLang="it-IT">
                <a:solidFill>
                  <a:srgbClr val="000000"/>
                </a:solidFill>
              </a:rPr>
              <a:pPr/>
              <a:t>‹N›</a:t>
            </a:fld>
            <a:endParaRPr lang="it-IT" altLang="it-IT">
              <a:solidFill>
                <a:srgbClr val="000000"/>
              </a:solidFill>
            </a:endParaRPr>
          </a:p>
        </p:txBody>
      </p:sp>
    </p:spTree>
    <p:extLst>
      <p:ext uri="{BB962C8B-B14F-4D97-AF65-F5344CB8AC3E}">
        <p14:creationId xmlns:p14="http://schemas.microsoft.com/office/powerpoint/2010/main" val="8713924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data 2"/>
          <p:cNvSpPr>
            <a:spLocks noGrp="1"/>
          </p:cNvSpPr>
          <p:nvPr>
            <p:ph type="dt" sz="half" idx="10"/>
          </p:nvPr>
        </p:nvSpPr>
        <p:spPr/>
        <p:txBody>
          <a:bodyPr/>
          <a:lstStyle>
            <a:lvl1pPr>
              <a:defRPr/>
            </a:lvl1pPr>
          </a:lstStyle>
          <a:p>
            <a:endParaRPr lang="it-IT" altLang="it-IT">
              <a:solidFill>
                <a:srgbClr val="000000"/>
              </a:solidFill>
            </a:endParaRPr>
          </a:p>
        </p:txBody>
      </p:sp>
      <p:sp>
        <p:nvSpPr>
          <p:cNvPr id="4" name="Segnaposto piè di pagina 3"/>
          <p:cNvSpPr>
            <a:spLocks noGrp="1"/>
          </p:cNvSpPr>
          <p:nvPr>
            <p:ph type="ftr" sz="quarter" idx="11"/>
          </p:nvPr>
        </p:nvSpPr>
        <p:spPr/>
        <p:txBody>
          <a:bodyPr/>
          <a:lstStyle>
            <a:lvl1pPr>
              <a:defRPr/>
            </a:lvl1pPr>
          </a:lstStyle>
          <a:p>
            <a:r>
              <a:rPr lang="it-IT" altLang="it-IT" smtClean="0">
                <a:solidFill>
                  <a:srgbClr val="000000"/>
                </a:solidFill>
              </a:rPr>
              <a:t>Marina Tavassi </a:t>
            </a:r>
            <a:endParaRPr lang="it-IT" altLang="it-IT">
              <a:solidFill>
                <a:srgbClr val="000000"/>
              </a:solidFill>
            </a:endParaRPr>
          </a:p>
        </p:txBody>
      </p:sp>
      <p:sp>
        <p:nvSpPr>
          <p:cNvPr id="5" name="Segnaposto numero diapositiva 4"/>
          <p:cNvSpPr>
            <a:spLocks noGrp="1"/>
          </p:cNvSpPr>
          <p:nvPr>
            <p:ph type="sldNum" sz="quarter" idx="12"/>
          </p:nvPr>
        </p:nvSpPr>
        <p:spPr/>
        <p:txBody>
          <a:bodyPr/>
          <a:lstStyle>
            <a:lvl1pPr>
              <a:defRPr/>
            </a:lvl1pPr>
          </a:lstStyle>
          <a:p>
            <a:fld id="{115CA559-DDE3-4E86-B5D1-F46BB5C23EB5}" type="slidenum">
              <a:rPr lang="it-IT" altLang="it-IT">
                <a:solidFill>
                  <a:srgbClr val="000000"/>
                </a:solidFill>
              </a:rPr>
              <a:pPr/>
              <a:t>‹N›</a:t>
            </a:fld>
            <a:endParaRPr lang="it-IT" altLang="it-IT">
              <a:solidFill>
                <a:srgbClr val="000000"/>
              </a:solidFill>
            </a:endParaRPr>
          </a:p>
        </p:txBody>
      </p:sp>
    </p:spTree>
    <p:extLst>
      <p:ext uri="{BB962C8B-B14F-4D97-AF65-F5344CB8AC3E}">
        <p14:creationId xmlns:p14="http://schemas.microsoft.com/office/powerpoint/2010/main" val="31818786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lvl1pPr>
              <a:defRPr/>
            </a:lvl1pPr>
          </a:lstStyle>
          <a:p>
            <a:endParaRPr lang="it-IT" altLang="it-IT">
              <a:solidFill>
                <a:srgbClr val="000000"/>
              </a:solidFill>
            </a:endParaRPr>
          </a:p>
        </p:txBody>
      </p:sp>
      <p:sp>
        <p:nvSpPr>
          <p:cNvPr id="3" name="Segnaposto piè di pagina 2"/>
          <p:cNvSpPr>
            <a:spLocks noGrp="1"/>
          </p:cNvSpPr>
          <p:nvPr>
            <p:ph type="ftr" sz="quarter" idx="11"/>
          </p:nvPr>
        </p:nvSpPr>
        <p:spPr/>
        <p:txBody>
          <a:bodyPr/>
          <a:lstStyle>
            <a:lvl1pPr>
              <a:defRPr/>
            </a:lvl1pPr>
          </a:lstStyle>
          <a:p>
            <a:r>
              <a:rPr lang="it-IT" altLang="it-IT" smtClean="0">
                <a:solidFill>
                  <a:srgbClr val="000000"/>
                </a:solidFill>
              </a:rPr>
              <a:t>Marina Tavassi </a:t>
            </a:r>
            <a:endParaRPr lang="it-IT" altLang="it-IT">
              <a:solidFill>
                <a:srgbClr val="000000"/>
              </a:solidFill>
            </a:endParaRPr>
          </a:p>
        </p:txBody>
      </p:sp>
      <p:sp>
        <p:nvSpPr>
          <p:cNvPr id="4" name="Segnaposto numero diapositiva 3"/>
          <p:cNvSpPr>
            <a:spLocks noGrp="1"/>
          </p:cNvSpPr>
          <p:nvPr>
            <p:ph type="sldNum" sz="quarter" idx="12"/>
          </p:nvPr>
        </p:nvSpPr>
        <p:spPr/>
        <p:txBody>
          <a:bodyPr/>
          <a:lstStyle>
            <a:lvl1pPr>
              <a:defRPr/>
            </a:lvl1pPr>
          </a:lstStyle>
          <a:p>
            <a:fld id="{DB173ED4-8370-4255-B552-0FDEC4954B66}" type="slidenum">
              <a:rPr lang="it-IT" altLang="it-IT">
                <a:solidFill>
                  <a:srgbClr val="000000"/>
                </a:solidFill>
              </a:rPr>
              <a:pPr/>
              <a:t>‹N›</a:t>
            </a:fld>
            <a:endParaRPr lang="it-IT" altLang="it-IT">
              <a:solidFill>
                <a:srgbClr val="000000"/>
              </a:solidFill>
            </a:endParaRPr>
          </a:p>
        </p:txBody>
      </p:sp>
    </p:spTree>
    <p:extLst>
      <p:ext uri="{BB962C8B-B14F-4D97-AF65-F5344CB8AC3E}">
        <p14:creationId xmlns:p14="http://schemas.microsoft.com/office/powerpoint/2010/main" val="19555745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en-GB"/>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lvl1pPr>
              <a:defRPr/>
            </a:lvl1pPr>
          </a:lstStyle>
          <a:p>
            <a:endParaRPr lang="it-IT" altLang="it-IT">
              <a:solidFill>
                <a:srgbClr val="000000"/>
              </a:solidFill>
            </a:endParaRPr>
          </a:p>
        </p:txBody>
      </p:sp>
      <p:sp>
        <p:nvSpPr>
          <p:cNvPr id="6" name="Segnaposto piè di pagina 5"/>
          <p:cNvSpPr>
            <a:spLocks noGrp="1"/>
          </p:cNvSpPr>
          <p:nvPr>
            <p:ph type="ftr" sz="quarter" idx="11"/>
          </p:nvPr>
        </p:nvSpPr>
        <p:spPr/>
        <p:txBody>
          <a:bodyPr/>
          <a:lstStyle>
            <a:lvl1pPr>
              <a:defRPr/>
            </a:lvl1pPr>
          </a:lstStyle>
          <a:p>
            <a:r>
              <a:rPr lang="it-IT" altLang="it-IT" smtClean="0">
                <a:solidFill>
                  <a:srgbClr val="000000"/>
                </a:solidFill>
              </a:rPr>
              <a:t>Marina Tavassi </a:t>
            </a:r>
            <a:endParaRPr lang="it-IT" altLang="it-IT">
              <a:solidFill>
                <a:srgbClr val="000000"/>
              </a:solidFill>
            </a:endParaRPr>
          </a:p>
        </p:txBody>
      </p:sp>
      <p:sp>
        <p:nvSpPr>
          <p:cNvPr id="7" name="Segnaposto numero diapositiva 6"/>
          <p:cNvSpPr>
            <a:spLocks noGrp="1"/>
          </p:cNvSpPr>
          <p:nvPr>
            <p:ph type="sldNum" sz="quarter" idx="12"/>
          </p:nvPr>
        </p:nvSpPr>
        <p:spPr/>
        <p:txBody>
          <a:bodyPr/>
          <a:lstStyle>
            <a:lvl1pPr>
              <a:defRPr/>
            </a:lvl1pPr>
          </a:lstStyle>
          <a:p>
            <a:fld id="{AE839573-20A1-4842-9E67-A979475CCE5E}" type="slidenum">
              <a:rPr lang="it-IT" altLang="it-IT">
                <a:solidFill>
                  <a:srgbClr val="000000"/>
                </a:solidFill>
              </a:rPr>
              <a:pPr/>
              <a:t>‹N›</a:t>
            </a:fld>
            <a:endParaRPr lang="it-IT" altLang="it-IT">
              <a:solidFill>
                <a:srgbClr val="000000"/>
              </a:solidFill>
            </a:endParaRPr>
          </a:p>
        </p:txBody>
      </p:sp>
    </p:spTree>
    <p:extLst>
      <p:ext uri="{BB962C8B-B14F-4D97-AF65-F5344CB8AC3E}">
        <p14:creationId xmlns:p14="http://schemas.microsoft.com/office/powerpoint/2010/main" val="144462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en-GB"/>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lvl1pPr>
              <a:defRPr/>
            </a:lvl1pPr>
          </a:lstStyle>
          <a:p>
            <a:endParaRPr lang="it-IT" altLang="it-IT">
              <a:solidFill>
                <a:srgbClr val="000000"/>
              </a:solidFill>
            </a:endParaRPr>
          </a:p>
        </p:txBody>
      </p:sp>
      <p:sp>
        <p:nvSpPr>
          <p:cNvPr id="6" name="Segnaposto piè di pagina 5"/>
          <p:cNvSpPr>
            <a:spLocks noGrp="1"/>
          </p:cNvSpPr>
          <p:nvPr>
            <p:ph type="ftr" sz="quarter" idx="11"/>
          </p:nvPr>
        </p:nvSpPr>
        <p:spPr/>
        <p:txBody>
          <a:bodyPr/>
          <a:lstStyle>
            <a:lvl1pPr>
              <a:defRPr/>
            </a:lvl1pPr>
          </a:lstStyle>
          <a:p>
            <a:r>
              <a:rPr lang="it-IT" altLang="it-IT" smtClean="0">
                <a:solidFill>
                  <a:srgbClr val="000000"/>
                </a:solidFill>
              </a:rPr>
              <a:t>Marina Tavassi </a:t>
            </a:r>
            <a:endParaRPr lang="it-IT" altLang="it-IT">
              <a:solidFill>
                <a:srgbClr val="000000"/>
              </a:solidFill>
            </a:endParaRPr>
          </a:p>
        </p:txBody>
      </p:sp>
      <p:sp>
        <p:nvSpPr>
          <p:cNvPr id="7" name="Segnaposto numero diapositiva 6"/>
          <p:cNvSpPr>
            <a:spLocks noGrp="1"/>
          </p:cNvSpPr>
          <p:nvPr>
            <p:ph type="sldNum" sz="quarter" idx="12"/>
          </p:nvPr>
        </p:nvSpPr>
        <p:spPr/>
        <p:txBody>
          <a:bodyPr/>
          <a:lstStyle>
            <a:lvl1pPr>
              <a:defRPr/>
            </a:lvl1pPr>
          </a:lstStyle>
          <a:p>
            <a:fld id="{43CA62C1-D5E1-4937-9144-9D3A0B727410}" type="slidenum">
              <a:rPr lang="it-IT" altLang="it-IT">
                <a:solidFill>
                  <a:srgbClr val="000000"/>
                </a:solidFill>
              </a:rPr>
              <a:pPr/>
              <a:t>‹N›</a:t>
            </a:fld>
            <a:endParaRPr lang="it-IT" altLang="it-IT">
              <a:solidFill>
                <a:srgbClr val="000000"/>
              </a:solidFill>
            </a:endParaRPr>
          </a:p>
        </p:txBody>
      </p:sp>
    </p:spTree>
    <p:extLst>
      <p:ext uri="{BB962C8B-B14F-4D97-AF65-F5344CB8AC3E}">
        <p14:creationId xmlns:p14="http://schemas.microsoft.com/office/powerpoint/2010/main" val="13266283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DDEBED">
            <a:alpha val="42000"/>
          </a:srgbClr>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it-IT" altLang="it-IT" smtClean="0"/>
              <a:t>Fare clic per modificare lo stile del titolo</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it-IT" altLang="it-IT" smtClean="0"/>
              <a:t>Fare clic per modificare gli stili del testo dello schema</a:t>
            </a:r>
          </a:p>
          <a:p>
            <a:pPr lvl="1"/>
            <a:r>
              <a:rPr lang="it-IT" altLang="it-IT" smtClean="0"/>
              <a:t>Secondo livello</a:t>
            </a:r>
          </a:p>
          <a:p>
            <a:pPr lvl="2"/>
            <a:r>
              <a:rPr lang="it-IT" altLang="it-IT" smtClean="0"/>
              <a:t>Terzo livello</a:t>
            </a:r>
          </a:p>
          <a:p>
            <a:pPr lvl="3"/>
            <a:r>
              <a:rPr lang="it-IT" altLang="it-IT" smtClean="0"/>
              <a:t>Quarto livello</a:t>
            </a:r>
          </a:p>
          <a:p>
            <a:pPr lvl="4"/>
            <a:r>
              <a:rPr lang="it-IT" altLang="it-IT" smtClean="0"/>
              <a:t>Quinto livello</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it-IT" altLang="it-IT">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r>
              <a:rPr lang="it-IT" altLang="it-IT" smtClean="0">
                <a:solidFill>
                  <a:srgbClr val="000000"/>
                </a:solidFill>
              </a:rPr>
              <a:t>Marina Tavassi </a:t>
            </a:r>
            <a:endParaRPr lang="it-IT" altLang="it-IT">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B1ABE7A3-FEEC-4D5D-AD4B-4CD6BDD7C836}" type="slidenum">
              <a:rPr lang="it-IT" altLang="it-IT">
                <a:solidFill>
                  <a:srgbClr val="000000"/>
                </a:solidFill>
              </a:rPr>
              <a:pPr fontAlgn="base">
                <a:spcBef>
                  <a:spcPct val="0"/>
                </a:spcBef>
                <a:spcAft>
                  <a:spcPct val="0"/>
                </a:spcAft>
              </a:pPr>
              <a:t>‹N›</a:t>
            </a:fld>
            <a:endParaRPr lang="it-IT" altLang="it-IT">
              <a:solidFill>
                <a:srgbClr val="000000"/>
              </a:solidFill>
            </a:endParaRPr>
          </a:p>
        </p:txBody>
      </p:sp>
    </p:spTree>
    <p:extLst>
      <p:ext uri="{BB962C8B-B14F-4D97-AF65-F5344CB8AC3E}">
        <p14:creationId xmlns:p14="http://schemas.microsoft.com/office/powerpoint/2010/main" val="17926964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accent5">
            <a:lumMod val="20000"/>
            <a:lumOff val="80000"/>
            <a:alpha val="41000"/>
          </a:schemeClr>
        </a:soli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en-GB"/>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4ACE77-51C6-4B98-9004-6EEDAF759755}" type="datetime1">
              <a:rPr lang="it-IT" smtClean="0">
                <a:solidFill>
                  <a:prstClr val="black">
                    <a:tint val="75000"/>
                  </a:prstClr>
                </a:solidFill>
              </a:rPr>
              <a:pPr/>
              <a:t>20/11/2015</a:t>
            </a:fld>
            <a:endParaRPr lang="it-IT">
              <a:solidFill>
                <a:prstClr val="black">
                  <a:tint val="75000"/>
                </a:prstClr>
              </a:solidFill>
            </a:endParaRPr>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solidFill>
                <a:prstClr val="black">
                  <a:tint val="75000"/>
                </a:prstClr>
              </a:solidFill>
            </a:endParaRPr>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B458D5-E966-4E3C-9ED4-064C5A8E9DDF}"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208286159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685800" y="463550"/>
            <a:ext cx="7769225" cy="143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ctr" anchorCtr="0" compatLnSpc="1">
            <a:prstTxWarp prst="textNoShape">
              <a:avLst/>
            </a:prstTxWarp>
          </a:bodyPr>
          <a:lstStyle/>
          <a:p>
            <a:pPr lvl="0"/>
            <a:r>
              <a:rPr lang="en-GB" altLang="it-IT" smtClean="0"/>
              <a:t>Fate clic per modificare il formato del testo del titolo</a:t>
            </a:r>
          </a:p>
        </p:txBody>
      </p:sp>
      <p:sp>
        <p:nvSpPr>
          <p:cNvPr id="1027" name="Rectangle 2"/>
          <p:cNvSpPr>
            <a:spLocks noGrp="1" noChangeArrowheads="1"/>
          </p:cNvSpPr>
          <p:nvPr>
            <p:ph type="body" idx="1"/>
          </p:nvPr>
        </p:nvSpPr>
        <p:spPr bwMode="auto">
          <a:xfrm>
            <a:off x="685800" y="1981200"/>
            <a:ext cx="7769225" cy="423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t" anchorCtr="0" compatLnSpc="1">
            <a:prstTxWarp prst="textNoShape">
              <a:avLst/>
            </a:prstTxWarp>
          </a:bodyPr>
          <a:lstStyle/>
          <a:p>
            <a:pPr lvl="0"/>
            <a:r>
              <a:rPr lang="en-GB" altLang="it-IT" smtClean="0"/>
              <a:t>Fate clic per modificare il formato del testo della struttura</a:t>
            </a:r>
          </a:p>
          <a:p>
            <a:pPr lvl="1"/>
            <a:r>
              <a:rPr lang="en-GB" altLang="it-IT" smtClean="0"/>
              <a:t>Secondo livello struttura</a:t>
            </a:r>
          </a:p>
          <a:p>
            <a:pPr lvl="2"/>
            <a:r>
              <a:rPr lang="en-GB" altLang="it-IT" smtClean="0"/>
              <a:t>Terzo livello struttura</a:t>
            </a:r>
          </a:p>
          <a:p>
            <a:pPr lvl="3"/>
            <a:r>
              <a:rPr lang="en-GB" altLang="it-IT" smtClean="0"/>
              <a:t>Quarto livello struttura</a:t>
            </a:r>
          </a:p>
          <a:p>
            <a:pPr lvl="4"/>
            <a:r>
              <a:rPr lang="en-GB" altLang="it-IT" smtClean="0"/>
              <a:t>Quinto livello struttura</a:t>
            </a:r>
          </a:p>
          <a:p>
            <a:pPr lvl="4"/>
            <a:r>
              <a:rPr lang="en-GB" altLang="it-IT" smtClean="0"/>
              <a:t>Sesto livello struttura</a:t>
            </a:r>
          </a:p>
          <a:p>
            <a:pPr lvl="4"/>
            <a:r>
              <a:rPr lang="en-GB" altLang="it-IT" smtClean="0"/>
              <a:t>Settimo livello struttura</a:t>
            </a:r>
          </a:p>
          <a:p>
            <a:pPr lvl="4"/>
            <a:r>
              <a:rPr lang="en-GB" altLang="it-IT" smtClean="0"/>
              <a:t>Ottavo livello struttura</a:t>
            </a:r>
          </a:p>
          <a:p>
            <a:pPr lvl="4"/>
            <a:r>
              <a:rPr lang="en-GB" altLang="it-IT" smtClean="0"/>
              <a:t>Nono livello struttura</a:t>
            </a:r>
          </a:p>
        </p:txBody>
      </p:sp>
      <p:sp>
        <p:nvSpPr>
          <p:cNvPr id="1028" name="Text Box 3"/>
          <p:cNvSpPr txBox="1">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defTabSz="449263" fontAlgn="base">
              <a:spcBef>
                <a:spcPct val="0"/>
              </a:spcBef>
              <a:spcAft>
                <a:spcPct val="0"/>
              </a:spcAft>
              <a:buClr>
                <a:srgbClr val="000000"/>
              </a:buClr>
              <a:buSzPct val="100000"/>
              <a:buFont typeface="Times New Roman" pitchFamily="18" charset="0"/>
              <a:buNone/>
            </a:pPr>
            <a:endParaRPr lang="it-IT" altLang="it-IT" smtClean="0">
              <a:solidFill>
                <a:srgbClr val="FFFFFF"/>
              </a:solidFill>
              <a:latin typeface="Arial" charset="0"/>
            </a:endParaRPr>
          </a:p>
        </p:txBody>
      </p:sp>
      <p:sp>
        <p:nvSpPr>
          <p:cNvPr id="1029" name="Text Box 4"/>
          <p:cNvSpPr txBox="1">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defTabSz="449263" fontAlgn="base">
              <a:spcBef>
                <a:spcPct val="0"/>
              </a:spcBef>
              <a:spcAft>
                <a:spcPct val="0"/>
              </a:spcAft>
              <a:buClr>
                <a:srgbClr val="000000"/>
              </a:buClr>
              <a:buSzPct val="100000"/>
              <a:buFont typeface="Times New Roman" pitchFamily="18" charset="0"/>
              <a:buNone/>
            </a:pPr>
            <a:endParaRPr lang="it-IT" altLang="it-IT" smtClean="0">
              <a:solidFill>
                <a:srgbClr val="FFFFFF"/>
              </a:solidFill>
              <a:latin typeface="Arial" charset="0"/>
            </a:endParaRPr>
          </a:p>
        </p:txBody>
      </p:sp>
      <p:sp>
        <p:nvSpPr>
          <p:cNvPr id="2" name="Rectangle 5"/>
          <p:cNvSpPr>
            <a:spLocks noGrp="1" noChangeArrowheads="1"/>
          </p:cNvSpPr>
          <p:nvPr>
            <p:ph type="sldNum"/>
          </p:nvPr>
        </p:nvSpPr>
        <p:spPr bwMode="auto">
          <a:xfrm>
            <a:off x="6553200" y="6248400"/>
            <a:ext cx="1901825" cy="45402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defRPr>
            </a:lvl1pPr>
          </a:lstStyle>
          <a:p>
            <a:pPr defTabSz="449263" fontAlgn="base">
              <a:spcBef>
                <a:spcPct val="0"/>
              </a:spcBef>
              <a:spcAft>
                <a:spcPct val="0"/>
              </a:spcAft>
              <a:buSzPct val="100000"/>
              <a:defRPr/>
            </a:pPr>
            <a:fld id="{247B1C42-3CC2-401F-9C84-974966404AC0}" type="slidenum">
              <a:rPr lang="it-IT">
                <a:latin typeface="Arial" charset="0"/>
              </a:rPr>
              <a:pPr defTabSz="449263" fontAlgn="base">
                <a:spcBef>
                  <a:spcPct val="0"/>
                </a:spcBef>
                <a:spcAft>
                  <a:spcPct val="0"/>
                </a:spcAft>
                <a:buSzPct val="100000"/>
                <a:defRPr/>
              </a:pPr>
              <a:t>‹N›</a:t>
            </a:fld>
            <a:endParaRPr lang="it-IT">
              <a:latin typeface="Arial" charset="0"/>
            </a:endParaRPr>
          </a:p>
        </p:txBody>
      </p:sp>
    </p:spTree>
    <p:extLst>
      <p:ext uri="{BB962C8B-B14F-4D97-AF65-F5344CB8AC3E}">
        <p14:creationId xmlns:p14="http://schemas.microsoft.com/office/powerpoint/2010/main" val="69135034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xStyles>
    <p:titleStyle>
      <a:lvl1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mj-lt"/>
          <a:ea typeface="+mj-ea"/>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Times New Roman" pitchFamily="18" charset="0"/>
        </a:defRPr>
      </a:lvl2pPr>
      <a:lvl3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Times New Roman" pitchFamily="18" charset="0"/>
        </a:defRPr>
      </a:lvl3pPr>
      <a:lvl4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Times New Roman" pitchFamily="18" charset="0"/>
        </a:defRPr>
      </a:lvl4pPr>
      <a:lvl5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Times New Roman" pitchFamily="18" charset="0"/>
        </a:defRPr>
      </a:lvl5pPr>
      <a:lvl6pPr marL="2514600" indent="-228600"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Times New Roman" pitchFamily="18" charset="0"/>
        </a:defRPr>
      </a:lvl6pPr>
      <a:lvl7pPr marL="2971800" indent="-228600"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Times New Roman" pitchFamily="18" charset="0"/>
        </a:defRPr>
      </a:lvl7pPr>
      <a:lvl8pPr marL="3429000" indent="-228600"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Times New Roman" pitchFamily="18" charset="0"/>
        </a:defRPr>
      </a:lvl8pPr>
      <a:lvl9pPr marL="3886200" indent="-228600"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Times New Roman" pitchFamily="18"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itchFamily="18" charset="0"/>
        <a:buChar char="•"/>
        <a:defRPr sz="3200">
          <a:solidFill>
            <a:srgbClr val="000000"/>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8" charset="0"/>
        <a:buChar char="–"/>
        <a:defRPr sz="2800">
          <a:solidFill>
            <a:srgbClr val="000000"/>
          </a:solidFill>
          <a:latin typeface="+mn-lt"/>
        </a:defRPr>
      </a:lvl2pPr>
      <a:lvl3pPr marL="1143000" indent="-228600" algn="l" defTabSz="449263" rtl="0" eaLnBrk="0" fontAlgn="base" hangingPunct="0">
        <a:spcBef>
          <a:spcPts val="600"/>
        </a:spcBef>
        <a:spcAft>
          <a:spcPct val="0"/>
        </a:spcAft>
        <a:buClr>
          <a:srgbClr val="000000"/>
        </a:buClr>
        <a:buSzPct val="100000"/>
        <a:buFont typeface="Times New Roman" pitchFamily="18" charset="0"/>
        <a:buChar char="•"/>
        <a:defRPr sz="2400">
          <a:solidFill>
            <a:srgbClr val="000000"/>
          </a:solidFill>
          <a:latin typeface="+mn-lt"/>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buChar char="–"/>
        <a:defRPr sz="2000">
          <a:solidFill>
            <a:srgbClr val="000000"/>
          </a:solidFill>
          <a:latin typeface="+mn-lt"/>
        </a:defRPr>
      </a:lvl4pPr>
      <a:lvl5pPr marL="2057400" indent="-228600" algn="l" defTabSz="449263" rtl="0" eaLnBrk="0" fontAlgn="base" hangingPunct="0">
        <a:spcBef>
          <a:spcPts val="500"/>
        </a:spcBef>
        <a:spcAft>
          <a:spcPct val="0"/>
        </a:spcAft>
        <a:buClr>
          <a:srgbClr val="000000"/>
        </a:buClr>
        <a:buSzPct val="100000"/>
        <a:buFont typeface="Times New Roman" pitchFamily="18" charset="0"/>
        <a:buChar char="»"/>
        <a:defRPr sz="2000">
          <a:solidFill>
            <a:srgbClr val="000000"/>
          </a:solidFill>
          <a:latin typeface="+mn-lt"/>
        </a:defRPr>
      </a:lvl5pPr>
      <a:lvl6pPr marL="25146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defRPr>
      </a:lvl6pPr>
      <a:lvl7pPr marL="29718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defRPr>
      </a:lvl7pPr>
      <a:lvl8pPr marL="34290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defRPr>
      </a:lvl8pPr>
      <a:lvl9pPr marL="38862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curia.europa.eu/juris/document/document.jsf;jsessionid=9ea7d0f130d59446d0c1da944b54a3df9be7ed14fbaf.e34KaxiLc3eQc40LaxqMbN4ObhaQe0?text=&amp;docid=56474&amp;pageIndex=0&amp;doclang=IT&amp;mode=lst&amp;dir=&amp;occ=first&amp;part=1&amp;cid=92073" TargetMode="External"/><Relationship Id="rId2" Type="http://schemas.openxmlformats.org/officeDocument/2006/relationships/hyperlink" Target="http://curia.europa.eu/juris/document/document.jsf?text=&amp;docid=46604&amp;pageIndex=0&amp;doclang=IT&amp;mode=lst&amp;dir=&amp;occ=first&amp;part=1&amp;cid=92174"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5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40862" y="0"/>
            <a:ext cx="8797458" cy="6858000"/>
          </a:xfrm>
        </p:spPr>
        <p:txBody>
          <a:bodyPr/>
          <a:lstStyle/>
          <a:p>
            <a:pPr algn="ctr">
              <a:spcAft>
                <a:spcPts val="1800"/>
              </a:spcAft>
              <a:buNone/>
            </a:pPr>
            <a:endParaRPr lang="it-IT" sz="3600" b="1" dirty="0" smtClean="0">
              <a:solidFill>
                <a:srgbClr val="C00000"/>
              </a:solidFill>
            </a:endParaRPr>
          </a:p>
          <a:p>
            <a:pPr>
              <a:buNone/>
            </a:pPr>
            <a:endParaRPr lang="it-IT" dirty="0" smtClean="0"/>
          </a:p>
          <a:p>
            <a:endParaRPr lang="it-IT" dirty="0"/>
          </a:p>
        </p:txBody>
      </p:sp>
      <p:grpSp>
        <p:nvGrpSpPr>
          <p:cNvPr id="4" name="Group 5"/>
          <p:cNvGrpSpPr>
            <a:grpSpLocks noChangeAspect="1"/>
          </p:cNvGrpSpPr>
          <p:nvPr/>
        </p:nvGrpSpPr>
        <p:grpSpPr bwMode="auto">
          <a:xfrm>
            <a:off x="107950" y="1339850"/>
            <a:ext cx="9127524" cy="4874070"/>
            <a:chOff x="68" y="844"/>
            <a:chExt cx="5824" cy="3110"/>
          </a:xfrm>
        </p:grpSpPr>
        <p:sp>
          <p:nvSpPr>
            <p:cNvPr id="5" name="AutoShape 4"/>
            <p:cNvSpPr>
              <a:spLocks noChangeAspect="1" noChangeArrowheads="1" noTextEdit="1"/>
            </p:cNvSpPr>
            <p:nvPr/>
          </p:nvSpPr>
          <p:spPr bwMode="auto">
            <a:xfrm>
              <a:off x="89" y="845"/>
              <a:ext cx="5702" cy="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t-IT"/>
            </a:p>
          </p:txBody>
        </p:sp>
        <p:sp>
          <p:nvSpPr>
            <p:cNvPr id="6" name="Rectangle 6"/>
            <p:cNvSpPr>
              <a:spLocks noChangeArrowheads="1"/>
            </p:cNvSpPr>
            <p:nvPr/>
          </p:nvSpPr>
          <p:spPr bwMode="auto">
            <a:xfrm>
              <a:off x="1332" y="844"/>
              <a:ext cx="3276" cy="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b="1" i="0" u="none" strike="noStrike" cap="none" normalizeH="0" baseline="0" dirty="0" smtClean="0">
                  <a:ln>
                    <a:noFill/>
                  </a:ln>
                  <a:solidFill>
                    <a:srgbClr val="C00000"/>
                  </a:solidFill>
                  <a:effectLst/>
                  <a:latin typeface="Arial" pitchFamily="34" charset="0"/>
                  <a:cs typeface="Arial" pitchFamily="34" charset="0"/>
                </a:rPr>
                <a:t>SCUOLA SUPERIORE DELLA MAGISTRATURA</a:t>
              </a:r>
              <a:endParaRPr kumimoji="0" lang="it-IT" altLang="it-IT" b="0" i="0" u="none" strike="noStrike" cap="none" normalizeH="0" baseline="0" dirty="0" smtClean="0">
                <a:ln>
                  <a:noFill/>
                </a:ln>
                <a:solidFill>
                  <a:srgbClr val="C00000"/>
                </a:solidFill>
                <a:effectLst/>
                <a:latin typeface="Arial" pitchFamily="34" charset="0"/>
                <a:cs typeface="Arial" pitchFamily="34" charset="0"/>
              </a:endParaRPr>
            </a:p>
          </p:txBody>
        </p:sp>
        <p:sp>
          <p:nvSpPr>
            <p:cNvPr id="7" name="Rectangle 7"/>
            <p:cNvSpPr>
              <a:spLocks noChangeArrowheads="1"/>
            </p:cNvSpPr>
            <p:nvPr/>
          </p:nvSpPr>
          <p:spPr bwMode="auto">
            <a:xfrm>
              <a:off x="4519" y="844"/>
              <a:ext cx="108" cy="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800" b="1" i="0" u="none" strike="noStrike" cap="none" normalizeH="0" baseline="0" smtClean="0">
                  <a:ln>
                    <a:noFill/>
                  </a:ln>
                  <a:solidFill>
                    <a:srgbClr val="000000"/>
                  </a:solidFill>
                  <a:effectLst/>
                  <a:latin typeface="Arial" pitchFamily="34" charset="0"/>
                  <a:cs typeface="Arial" pitchFamily="34" charset="0"/>
                </a:rPr>
                <a:t> </a:t>
              </a:r>
              <a:endParaRPr kumimoji="0" lang="it-IT" alt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8"/>
            <p:cNvSpPr>
              <a:spLocks noChangeArrowheads="1"/>
            </p:cNvSpPr>
            <p:nvPr/>
          </p:nvSpPr>
          <p:spPr bwMode="auto">
            <a:xfrm>
              <a:off x="220" y="1008"/>
              <a:ext cx="5465"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800" b="1" i="0" u="none" strike="noStrike" cap="none" normalizeH="0" baseline="0" dirty="0" smtClean="0">
                  <a:ln>
                    <a:noFill/>
                  </a:ln>
                  <a:solidFill>
                    <a:srgbClr val="C00000"/>
                  </a:solidFill>
                  <a:effectLst/>
                  <a:latin typeface="Arial" pitchFamily="34" charset="0"/>
                  <a:cs typeface="Arial" pitchFamily="34" charset="0"/>
                </a:rPr>
                <a:t>UNIVERSITA</a:t>
              </a:r>
              <a:endParaRPr kumimoji="0" lang="it-IT" altLang="it-IT" sz="1800" b="0" i="0" u="none" strike="noStrike" cap="none" normalizeH="0" baseline="0" dirty="0" smtClean="0">
                <a:ln>
                  <a:noFill/>
                </a:ln>
                <a:solidFill>
                  <a:srgbClr val="C00000"/>
                </a:solidFill>
                <a:effectLst/>
                <a:latin typeface="Arial" pitchFamily="34" charset="0"/>
                <a:cs typeface="Arial" pitchFamily="34" charset="0"/>
              </a:endParaRPr>
            </a:p>
          </p:txBody>
        </p:sp>
        <p:sp>
          <p:nvSpPr>
            <p:cNvPr id="9" name="Rectangle 9"/>
            <p:cNvSpPr>
              <a:spLocks noChangeArrowheads="1"/>
            </p:cNvSpPr>
            <p:nvPr/>
          </p:nvSpPr>
          <p:spPr bwMode="auto">
            <a:xfrm>
              <a:off x="1080" y="1008"/>
              <a:ext cx="4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800" b="1" i="0" u="none" strike="noStrike" cap="none" normalizeH="0" baseline="0" dirty="0" smtClean="0">
                  <a:ln>
                    <a:noFill/>
                  </a:ln>
                  <a:solidFill>
                    <a:srgbClr val="C00000"/>
                  </a:solidFill>
                  <a:effectLst/>
                  <a:latin typeface="Arial" pitchFamily="34" charset="0"/>
                  <a:cs typeface="Arial" pitchFamily="34" charset="0"/>
                </a:rPr>
                <a:t>’</a:t>
              </a:r>
              <a:endParaRPr kumimoji="0" lang="it-IT" altLang="it-IT" sz="1800" b="0" i="0" u="none" strike="noStrike" cap="none" normalizeH="0" baseline="0" dirty="0" smtClean="0">
                <a:ln>
                  <a:noFill/>
                </a:ln>
                <a:solidFill>
                  <a:srgbClr val="C00000"/>
                </a:solidFill>
                <a:effectLst/>
                <a:latin typeface="Arial" pitchFamily="34" charset="0"/>
                <a:cs typeface="Arial" pitchFamily="34" charset="0"/>
              </a:endParaRPr>
            </a:p>
          </p:txBody>
        </p:sp>
        <p:sp>
          <p:nvSpPr>
            <p:cNvPr id="10" name="Rectangle 10"/>
            <p:cNvSpPr>
              <a:spLocks noChangeArrowheads="1"/>
            </p:cNvSpPr>
            <p:nvPr/>
          </p:nvSpPr>
          <p:spPr bwMode="auto">
            <a:xfrm>
              <a:off x="1120" y="1008"/>
              <a:ext cx="108" cy="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800" b="1" i="0" u="none" strike="noStrike" cap="none" normalizeH="0" baseline="0" smtClean="0">
                  <a:ln>
                    <a:noFill/>
                  </a:ln>
                  <a:solidFill>
                    <a:srgbClr val="000000"/>
                  </a:solidFill>
                  <a:effectLst/>
                  <a:latin typeface="Arial" pitchFamily="34" charset="0"/>
                  <a:cs typeface="Arial" pitchFamily="34" charset="0"/>
                </a:rPr>
                <a:t> </a:t>
              </a:r>
              <a:endParaRPr kumimoji="0" lang="it-IT" alt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11" name="Rectangle 11"/>
            <p:cNvSpPr>
              <a:spLocks noChangeArrowheads="1"/>
            </p:cNvSpPr>
            <p:nvPr/>
          </p:nvSpPr>
          <p:spPr bwMode="auto">
            <a:xfrm>
              <a:off x="1160" y="1008"/>
              <a:ext cx="1766"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800" b="1" i="0" u="none" strike="noStrike" cap="none" normalizeH="0" baseline="0" dirty="0" smtClean="0">
                  <a:ln>
                    <a:noFill/>
                  </a:ln>
                  <a:solidFill>
                    <a:srgbClr val="C00000"/>
                  </a:solidFill>
                  <a:effectLst/>
                  <a:latin typeface="Arial" pitchFamily="34" charset="0"/>
                  <a:cs typeface="Arial" pitchFamily="34" charset="0"/>
                </a:rPr>
                <a:t>DEGLI STUDI DI GENOVA</a:t>
              </a:r>
              <a:endParaRPr kumimoji="0" lang="it-IT" altLang="it-IT" sz="1800" b="0" i="0" u="none" strike="noStrike" cap="none" normalizeH="0" baseline="0" dirty="0" smtClean="0">
                <a:ln>
                  <a:noFill/>
                </a:ln>
                <a:solidFill>
                  <a:srgbClr val="C00000"/>
                </a:solidFill>
                <a:effectLst/>
                <a:latin typeface="Arial" pitchFamily="34" charset="0"/>
                <a:cs typeface="Arial" pitchFamily="34" charset="0"/>
              </a:endParaRPr>
            </a:p>
          </p:txBody>
        </p:sp>
        <p:sp>
          <p:nvSpPr>
            <p:cNvPr id="12" name="Rectangle 12"/>
            <p:cNvSpPr>
              <a:spLocks noChangeArrowheads="1"/>
            </p:cNvSpPr>
            <p:nvPr/>
          </p:nvSpPr>
          <p:spPr bwMode="auto">
            <a:xfrm>
              <a:off x="2937" y="1008"/>
              <a:ext cx="117" cy="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800" b="1" i="0" u="none" strike="noStrike" cap="none" normalizeH="0" baseline="0" dirty="0" smtClean="0">
                  <a:ln>
                    <a:noFill/>
                  </a:ln>
                  <a:solidFill>
                    <a:srgbClr val="000000"/>
                  </a:solidFill>
                  <a:effectLst/>
                  <a:latin typeface="Arial" pitchFamily="34" charset="0"/>
                  <a:cs typeface="Arial" pitchFamily="34" charset="0"/>
                </a:rPr>
                <a:t>-</a:t>
              </a:r>
              <a:endParaRPr kumimoji="0" lang="it-IT" altLang="it-IT"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3" name="Rectangle 13"/>
            <p:cNvSpPr>
              <a:spLocks noChangeArrowheads="1"/>
            </p:cNvSpPr>
            <p:nvPr/>
          </p:nvSpPr>
          <p:spPr bwMode="auto">
            <a:xfrm>
              <a:off x="2948" y="1008"/>
              <a:ext cx="108" cy="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800" b="1" i="0" u="none" strike="noStrike" cap="none" normalizeH="0" baseline="0" smtClean="0">
                  <a:ln>
                    <a:noFill/>
                  </a:ln>
                  <a:solidFill>
                    <a:srgbClr val="000000"/>
                  </a:solidFill>
                  <a:effectLst/>
                  <a:latin typeface="Arial" pitchFamily="34" charset="0"/>
                  <a:cs typeface="Arial" pitchFamily="34" charset="0"/>
                </a:rPr>
                <a:t> </a:t>
              </a:r>
              <a:endParaRPr kumimoji="0" lang="it-IT" alt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14" name="Rectangle 14"/>
            <p:cNvSpPr>
              <a:spLocks noChangeArrowheads="1"/>
            </p:cNvSpPr>
            <p:nvPr/>
          </p:nvSpPr>
          <p:spPr bwMode="auto">
            <a:xfrm>
              <a:off x="2989" y="1008"/>
              <a:ext cx="266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800" b="1" i="0" u="none" strike="noStrike" cap="none" normalizeH="0" baseline="0" dirty="0" smtClean="0">
                  <a:ln>
                    <a:noFill/>
                  </a:ln>
                  <a:solidFill>
                    <a:srgbClr val="C00000"/>
                  </a:solidFill>
                  <a:effectLst/>
                  <a:latin typeface="Arial" pitchFamily="34" charset="0"/>
                  <a:cs typeface="Arial" pitchFamily="34" charset="0"/>
                </a:rPr>
                <a:t>ORDINE DEGLI AVVOCATI DI GENOVA</a:t>
              </a:r>
              <a:endParaRPr kumimoji="0" lang="it-IT" altLang="it-IT" sz="1800" b="0" i="0" u="none" strike="noStrike" cap="none" normalizeH="0" baseline="0" dirty="0" smtClean="0">
                <a:ln>
                  <a:noFill/>
                </a:ln>
                <a:solidFill>
                  <a:srgbClr val="C00000"/>
                </a:solidFill>
                <a:effectLst/>
                <a:latin typeface="Arial" pitchFamily="34" charset="0"/>
                <a:cs typeface="Arial" pitchFamily="34" charset="0"/>
              </a:endParaRPr>
            </a:p>
          </p:txBody>
        </p:sp>
        <p:sp>
          <p:nvSpPr>
            <p:cNvPr id="15" name="Rectangle 15"/>
            <p:cNvSpPr>
              <a:spLocks noChangeArrowheads="1"/>
            </p:cNvSpPr>
            <p:nvPr/>
          </p:nvSpPr>
          <p:spPr bwMode="auto">
            <a:xfrm>
              <a:off x="5631" y="1008"/>
              <a:ext cx="108" cy="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800" b="1" i="0" u="none" strike="noStrike" cap="none" normalizeH="0" baseline="0" smtClean="0">
                  <a:ln>
                    <a:noFill/>
                  </a:ln>
                  <a:solidFill>
                    <a:srgbClr val="000000"/>
                  </a:solidFill>
                  <a:effectLst/>
                  <a:latin typeface="Arial" pitchFamily="34" charset="0"/>
                  <a:cs typeface="Arial" pitchFamily="34" charset="0"/>
                </a:rPr>
                <a:t> </a:t>
              </a:r>
              <a:endParaRPr kumimoji="0" lang="it-IT" alt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16" name="Rectangle 16"/>
            <p:cNvSpPr>
              <a:spLocks noChangeArrowheads="1"/>
            </p:cNvSpPr>
            <p:nvPr/>
          </p:nvSpPr>
          <p:spPr bwMode="auto">
            <a:xfrm>
              <a:off x="2926" y="1169"/>
              <a:ext cx="50" cy="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800" b="1" i="0" u="none" strike="noStrike" cap="none" normalizeH="0" baseline="0" smtClean="0">
                  <a:ln>
                    <a:noFill/>
                  </a:ln>
                  <a:solidFill>
                    <a:srgbClr val="000000"/>
                  </a:solidFill>
                  <a:effectLst/>
                  <a:latin typeface="Arial" pitchFamily="34" charset="0"/>
                  <a:cs typeface="Arial" pitchFamily="34" charset="0"/>
                </a:rPr>
                <a:t> </a:t>
              </a:r>
              <a:endParaRPr kumimoji="0" lang="it-IT" alt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17" name="Rectangle 17"/>
            <p:cNvSpPr>
              <a:spLocks noChangeArrowheads="1"/>
            </p:cNvSpPr>
            <p:nvPr/>
          </p:nvSpPr>
          <p:spPr bwMode="auto">
            <a:xfrm>
              <a:off x="1577" y="1241"/>
              <a:ext cx="349"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900" b="1" i="0" u="none" strike="noStrike" cap="none" normalizeH="0" baseline="0" smtClean="0">
                  <a:ln>
                    <a:noFill/>
                  </a:ln>
                  <a:solidFill>
                    <a:srgbClr val="000000"/>
                  </a:solidFill>
                  <a:effectLst/>
                  <a:latin typeface="Arial" pitchFamily="34" charset="0"/>
                  <a:cs typeface="Arial" pitchFamily="34" charset="0"/>
                </a:rPr>
                <a:t>IL   </a:t>
              </a:r>
              <a:endParaRPr kumimoji="0" lang="it-IT" alt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18" name="Rectangle 18"/>
            <p:cNvSpPr>
              <a:spLocks noChangeArrowheads="1"/>
            </p:cNvSpPr>
            <p:nvPr/>
          </p:nvSpPr>
          <p:spPr bwMode="auto">
            <a:xfrm>
              <a:off x="1842" y="1241"/>
              <a:ext cx="2037"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900" b="1" i="0" u="none" strike="noStrike" cap="none" normalizeH="0" baseline="0" dirty="0" smtClean="0">
                  <a:ln>
                    <a:noFill/>
                  </a:ln>
                  <a:solidFill>
                    <a:srgbClr val="000000"/>
                  </a:solidFill>
                  <a:effectLst/>
                  <a:latin typeface="Arial" pitchFamily="34" charset="0"/>
                  <a:cs typeface="Arial" pitchFamily="34" charset="0"/>
                </a:rPr>
                <a:t>DIRITTO DELLA CONCOR</a:t>
              </a:r>
              <a:endParaRPr kumimoji="0" lang="it-IT" altLang="it-IT"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9" name="Rectangle 19"/>
            <p:cNvSpPr>
              <a:spLocks noChangeArrowheads="1"/>
            </p:cNvSpPr>
            <p:nvPr/>
          </p:nvSpPr>
          <p:spPr bwMode="auto">
            <a:xfrm>
              <a:off x="3696" y="1241"/>
              <a:ext cx="623"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900" b="1" i="0" u="none" strike="noStrike" cap="none" normalizeH="0" baseline="0" dirty="0" smtClean="0">
                  <a:ln>
                    <a:noFill/>
                  </a:ln>
                  <a:solidFill>
                    <a:srgbClr val="000000"/>
                  </a:solidFill>
                  <a:effectLst/>
                  <a:latin typeface="Arial" pitchFamily="34" charset="0"/>
                  <a:cs typeface="Arial" pitchFamily="34" charset="0"/>
                </a:rPr>
                <a:t>RENZA</a:t>
              </a:r>
              <a:endParaRPr kumimoji="0" lang="it-IT" altLang="it-IT"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 name="Rectangle 20"/>
            <p:cNvSpPr>
              <a:spLocks noChangeArrowheads="1"/>
            </p:cNvSpPr>
            <p:nvPr/>
          </p:nvSpPr>
          <p:spPr bwMode="auto">
            <a:xfrm>
              <a:off x="4276" y="1318"/>
              <a:ext cx="56"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900" b="1" i="0" u="none" strike="noStrike" cap="none" normalizeH="0" baseline="0" smtClean="0">
                  <a:ln>
                    <a:noFill/>
                  </a:ln>
                  <a:solidFill>
                    <a:srgbClr val="000000"/>
                  </a:solidFill>
                  <a:effectLst/>
                  <a:latin typeface="Arial" pitchFamily="34" charset="0"/>
                  <a:cs typeface="Arial" pitchFamily="34" charset="0"/>
                </a:rPr>
                <a:t> </a:t>
              </a:r>
              <a:endParaRPr kumimoji="0" lang="it-IT" alt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21" name="Rectangle 21"/>
            <p:cNvSpPr>
              <a:spLocks noChangeArrowheads="1"/>
            </p:cNvSpPr>
            <p:nvPr/>
          </p:nvSpPr>
          <p:spPr bwMode="auto">
            <a:xfrm>
              <a:off x="2926" y="1415"/>
              <a:ext cx="50" cy="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800" b="1" i="0" u="none" strike="noStrike" cap="none" normalizeH="0" baseline="0" smtClean="0">
                  <a:ln>
                    <a:noFill/>
                  </a:ln>
                  <a:solidFill>
                    <a:srgbClr val="000000"/>
                  </a:solidFill>
                  <a:effectLst/>
                  <a:latin typeface="Arial" pitchFamily="34" charset="0"/>
                  <a:cs typeface="Arial" pitchFamily="34" charset="0"/>
                </a:rPr>
                <a:t> </a:t>
              </a:r>
              <a:endParaRPr kumimoji="0" lang="it-IT" alt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22" name="Rectangle 22"/>
            <p:cNvSpPr>
              <a:spLocks noChangeArrowheads="1"/>
            </p:cNvSpPr>
            <p:nvPr/>
          </p:nvSpPr>
          <p:spPr bwMode="auto">
            <a:xfrm>
              <a:off x="2926" y="1483"/>
              <a:ext cx="50" cy="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800" b="1" i="0" u="none" strike="noStrike" cap="none" normalizeH="0" baseline="0" smtClean="0">
                  <a:ln>
                    <a:noFill/>
                  </a:ln>
                  <a:solidFill>
                    <a:srgbClr val="000000"/>
                  </a:solidFill>
                  <a:effectLst/>
                  <a:latin typeface="Arial" pitchFamily="34" charset="0"/>
                  <a:cs typeface="Arial" pitchFamily="34" charset="0"/>
                </a:rPr>
                <a:t> </a:t>
              </a:r>
              <a:endParaRPr kumimoji="0" lang="it-IT" alt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23" name="Rectangle 23"/>
            <p:cNvSpPr>
              <a:spLocks noChangeArrowheads="1"/>
            </p:cNvSpPr>
            <p:nvPr/>
          </p:nvSpPr>
          <p:spPr bwMode="auto">
            <a:xfrm>
              <a:off x="2008" y="1554"/>
              <a:ext cx="1864"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800" b="1" i="0" u="none" strike="noStrike" cap="none" normalizeH="0" baseline="0" dirty="0" smtClean="0">
                  <a:ln>
                    <a:noFill/>
                  </a:ln>
                  <a:solidFill>
                    <a:srgbClr val="000000"/>
                  </a:solidFill>
                  <a:effectLst/>
                  <a:latin typeface="Arial" pitchFamily="34" charset="0"/>
                  <a:cs typeface="Arial" pitchFamily="34" charset="0"/>
                </a:rPr>
                <a:t>Genova, 20 novembre </a:t>
              </a:r>
              <a:endParaRPr kumimoji="0" lang="it-IT" altLang="it-IT"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4" name="Rectangle 24"/>
            <p:cNvSpPr>
              <a:spLocks noChangeArrowheads="1"/>
            </p:cNvSpPr>
            <p:nvPr/>
          </p:nvSpPr>
          <p:spPr bwMode="auto">
            <a:xfrm>
              <a:off x="3528" y="1554"/>
              <a:ext cx="309" cy="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800" b="1" i="0" u="none" strike="noStrike" cap="none" normalizeH="0" baseline="0" smtClean="0">
                  <a:ln>
                    <a:noFill/>
                  </a:ln>
                  <a:solidFill>
                    <a:srgbClr val="000000"/>
                  </a:solidFill>
                  <a:effectLst/>
                  <a:latin typeface="Arial" pitchFamily="34" charset="0"/>
                  <a:cs typeface="Arial" pitchFamily="34" charset="0"/>
                </a:rPr>
                <a:t>201</a:t>
              </a:r>
              <a:endParaRPr kumimoji="0" lang="it-IT" alt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25" name="Rectangle 25"/>
            <p:cNvSpPr>
              <a:spLocks noChangeArrowheads="1"/>
            </p:cNvSpPr>
            <p:nvPr/>
          </p:nvSpPr>
          <p:spPr bwMode="auto">
            <a:xfrm>
              <a:off x="3766" y="1554"/>
              <a:ext cx="148" cy="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800" b="1" i="0" u="none" strike="noStrike" cap="none" normalizeH="0" baseline="0" smtClean="0">
                  <a:ln>
                    <a:noFill/>
                  </a:ln>
                  <a:solidFill>
                    <a:srgbClr val="000000"/>
                  </a:solidFill>
                  <a:effectLst/>
                  <a:latin typeface="Arial" pitchFamily="34" charset="0"/>
                  <a:cs typeface="Arial" pitchFamily="34" charset="0"/>
                </a:rPr>
                <a:t>5</a:t>
              </a:r>
              <a:endParaRPr kumimoji="0" lang="it-IT" alt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26" name="Rectangle 26"/>
            <p:cNvSpPr>
              <a:spLocks noChangeArrowheads="1"/>
            </p:cNvSpPr>
            <p:nvPr/>
          </p:nvSpPr>
          <p:spPr bwMode="auto">
            <a:xfrm>
              <a:off x="3844" y="1621"/>
              <a:ext cx="56"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900" b="1" i="0" u="none" strike="noStrike" cap="none" normalizeH="0" baseline="0" smtClean="0">
                  <a:ln>
                    <a:noFill/>
                  </a:ln>
                  <a:solidFill>
                    <a:srgbClr val="000000"/>
                  </a:solidFill>
                  <a:effectLst/>
                  <a:latin typeface="Arial" pitchFamily="34" charset="0"/>
                  <a:cs typeface="Arial" pitchFamily="34" charset="0"/>
                </a:rPr>
                <a:t> </a:t>
              </a:r>
              <a:endParaRPr kumimoji="0" lang="it-IT" alt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27" name="Rectangle 27"/>
            <p:cNvSpPr>
              <a:spLocks noChangeArrowheads="1"/>
            </p:cNvSpPr>
            <p:nvPr/>
          </p:nvSpPr>
          <p:spPr bwMode="auto">
            <a:xfrm>
              <a:off x="68" y="1722"/>
              <a:ext cx="98"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600" b="0" i="0" u="none" strike="noStrike" cap="none" normalizeH="0" baseline="0" smtClean="0">
                  <a:ln>
                    <a:noFill/>
                  </a:ln>
                  <a:solidFill>
                    <a:srgbClr val="000000"/>
                  </a:solidFill>
                  <a:effectLst/>
                  <a:latin typeface="Arial" pitchFamily="34" charset="0"/>
                  <a:cs typeface="Arial" pitchFamily="34" charset="0"/>
                </a:rPr>
                <a:t> </a:t>
              </a:r>
              <a:endParaRPr kumimoji="0" lang="it-IT" alt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28" name="Rectangle 28"/>
            <p:cNvSpPr>
              <a:spLocks noChangeArrowheads="1"/>
            </p:cNvSpPr>
            <p:nvPr/>
          </p:nvSpPr>
          <p:spPr bwMode="auto">
            <a:xfrm>
              <a:off x="2590" y="2014"/>
              <a:ext cx="104" cy="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600" b="1" i="1" u="none" strike="noStrike" cap="none" normalizeH="0" baseline="0" smtClean="0">
                  <a:ln>
                    <a:noFill/>
                  </a:ln>
                  <a:solidFill>
                    <a:srgbClr val="000000"/>
                  </a:solidFill>
                  <a:effectLst/>
                  <a:latin typeface="Arial" pitchFamily="34" charset="0"/>
                  <a:cs typeface="Arial" pitchFamily="34" charset="0"/>
                </a:rPr>
                <a:t>I</a:t>
              </a:r>
              <a:endParaRPr kumimoji="0" lang="it-IT" alt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29" name="Rectangle 29"/>
            <p:cNvSpPr>
              <a:spLocks noChangeArrowheads="1"/>
            </p:cNvSpPr>
            <p:nvPr/>
          </p:nvSpPr>
          <p:spPr bwMode="auto">
            <a:xfrm>
              <a:off x="2627" y="2014"/>
              <a:ext cx="104" cy="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600" b="1" i="1" u="none" strike="noStrike" cap="none" normalizeH="0" baseline="0" smtClean="0">
                  <a:ln>
                    <a:noFill/>
                  </a:ln>
                  <a:solidFill>
                    <a:srgbClr val="000000"/>
                  </a:solidFill>
                  <a:effectLst/>
                  <a:latin typeface="Arial" pitchFamily="34" charset="0"/>
                  <a:cs typeface="Arial" pitchFamily="34" charset="0"/>
                </a:rPr>
                <a:t> </a:t>
              </a:r>
              <a:endParaRPr kumimoji="0" lang="it-IT" alt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30" name="Rectangle 30"/>
            <p:cNvSpPr>
              <a:spLocks noChangeArrowheads="1"/>
            </p:cNvSpPr>
            <p:nvPr/>
          </p:nvSpPr>
          <p:spPr bwMode="auto">
            <a:xfrm>
              <a:off x="2664" y="2007"/>
              <a:ext cx="700" cy="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700" b="1" i="1" u="none" strike="noStrike" cap="none" normalizeH="0" baseline="0" smtClean="0">
                  <a:ln>
                    <a:noFill/>
                  </a:ln>
                  <a:solidFill>
                    <a:srgbClr val="000000"/>
                  </a:solidFill>
                  <a:effectLst/>
                  <a:latin typeface="Arial" pitchFamily="34" charset="0"/>
                  <a:cs typeface="Arial" pitchFamily="34" charset="0"/>
                </a:rPr>
                <a:t>Sessione</a:t>
              </a:r>
              <a:endParaRPr kumimoji="0" lang="it-IT" alt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31" name="Rectangle 31"/>
            <p:cNvSpPr>
              <a:spLocks noChangeArrowheads="1"/>
            </p:cNvSpPr>
            <p:nvPr/>
          </p:nvSpPr>
          <p:spPr bwMode="auto">
            <a:xfrm>
              <a:off x="3262" y="2007"/>
              <a:ext cx="108" cy="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700" b="1" i="1" u="none" strike="noStrike" cap="none" normalizeH="0" baseline="0" smtClean="0">
                  <a:ln>
                    <a:noFill/>
                  </a:ln>
                  <a:solidFill>
                    <a:srgbClr val="000000"/>
                  </a:solidFill>
                  <a:effectLst/>
                  <a:latin typeface="Arial" pitchFamily="34" charset="0"/>
                  <a:cs typeface="Arial" pitchFamily="34" charset="0"/>
                </a:rPr>
                <a:t> </a:t>
              </a:r>
              <a:endParaRPr kumimoji="0" lang="it-IT" alt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1024" name="Rectangle 32"/>
            <p:cNvSpPr>
              <a:spLocks noChangeArrowheads="1"/>
            </p:cNvSpPr>
            <p:nvPr/>
          </p:nvSpPr>
          <p:spPr bwMode="auto">
            <a:xfrm>
              <a:off x="1105" y="2166"/>
              <a:ext cx="157" cy="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800" b="1" i="1" u="none" strike="noStrike" cap="none" normalizeH="0" baseline="0" dirty="0" smtClean="0">
                  <a:ln>
                    <a:noFill/>
                  </a:ln>
                  <a:solidFill>
                    <a:srgbClr val="000000"/>
                  </a:solidFill>
                  <a:effectLst/>
                  <a:latin typeface="Arial" pitchFamily="34" charset="0"/>
                  <a:cs typeface="Arial" pitchFamily="34" charset="0"/>
                </a:rPr>
                <a:t>L</a:t>
              </a:r>
              <a:endParaRPr kumimoji="0" lang="it-IT" altLang="it-IT"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5" name="Rectangle 33"/>
            <p:cNvSpPr>
              <a:spLocks noChangeArrowheads="1"/>
            </p:cNvSpPr>
            <p:nvPr/>
          </p:nvSpPr>
          <p:spPr bwMode="auto">
            <a:xfrm>
              <a:off x="1204" y="2166"/>
              <a:ext cx="2168" cy="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800" b="1" i="1" u="none" strike="noStrike" cap="none" normalizeH="0" baseline="0" dirty="0" smtClean="0">
                  <a:ln>
                    <a:noFill/>
                  </a:ln>
                  <a:solidFill>
                    <a:srgbClr val="000000"/>
                  </a:solidFill>
                  <a:effectLst/>
                  <a:latin typeface="Arial" pitchFamily="34" charset="0"/>
                  <a:cs typeface="Arial" pitchFamily="34" charset="0"/>
                </a:rPr>
                <a:t>a relazione fra Public e Private </a:t>
              </a:r>
              <a:endParaRPr kumimoji="0" lang="it-IT" altLang="it-IT"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7" name="Rectangle 34"/>
            <p:cNvSpPr>
              <a:spLocks noChangeArrowheads="1"/>
            </p:cNvSpPr>
            <p:nvPr/>
          </p:nvSpPr>
          <p:spPr bwMode="auto">
            <a:xfrm>
              <a:off x="3334" y="2166"/>
              <a:ext cx="655" cy="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it-IT" altLang="it-IT" b="1" i="1" dirty="0">
                  <a:solidFill>
                    <a:srgbClr val="000000"/>
                  </a:solidFill>
                </a:rPr>
                <a:t>A</a:t>
              </a:r>
              <a:r>
                <a:rPr kumimoji="0" lang="it-IT" altLang="it-IT" sz="1800" b="1" i="1" u="none" strike="noStrike" cap="none" normalizeH="0" baseline="0" dirty="0" smtClean="0">
                  <a:ln>
                    <a:noFill/>
                  </a:ln>
                  <a:solidFill>
                    <a:srgbClr val="000000"/>
                  </a:solidFill>
                  <a:effectLst/>
                  <a:latin typeface="Arial" pitchFamily="34" charset="0"/>
                  <a:cs typeface="Arial" pitchFamily="34" charset="0"/>
                </a:rPr>
                <a:t>ntitrust </a:t>
              </a:r>
              <a:endParaRPr kumimoji="0" lang="it-IT" altLang="it-IT"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8" name="Rectangle 35"/>
            <p:cNvSpPr>
              <a:spLocks noChangeArrowheads="1"/>
            </p:cNvSpPr>
            <p:nvPr/>
          </p:nvSpPr>
          <p:spPr bwMode="auto">
            <a:xfrm>
              <a:off x="3960" y="2166"/>
              <a:ext cx="949" cy="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800" b="1" i="1" u="none" strike="noStrike" cap="none" normalizeH="0" baseline="0" dirty="0" err="1" smtClean="0">
                  <a:ln>
                    <a:noFill/>
                  </a:ln>
                  <a:solidFill>
                    <a:srgbClr val="000000"/>
                  </a:solidFill>
                  <a:effectLst/>
                  <a:latin typeface="Arial" pitchFamily="34" charset="0"/>
                  <a:cs typeface="Arial" pitchFamily="34" charset="0"/>
                </a:rPr>
                <a:t>Enforcement</a:t>
              </a:r>
              <a:r>
                <a:rPr kumimoji="0" lang="it-IT" altLang="it-IT" sz="1800" b="1" i="1" u="none" strike="noStrike" cap="none" normalizeH="0" baseline="0" dirty="0" smtClean="0">
                  <a:ln>
                    <a:noFill/>
                  </a:ln>
                  <a:solidFill>
                    <a:srgbClr val="000000"/>
                  </a:solidFill>
                  <a:effectLst/>
                  <a:latin typeface="Arial" pitchFamily="34" charset="0"/>
                  <a:cs typeface="Arial" pitchFamily="34" charset="0"/>
                </a:rPr>
                <a:t>:</a:t>
              </a:r>
              <a:endParaRPr kumimoji="0" lang="it-IT" altLang="it-IT"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9" name="Rectangle 36"/>
            <p:cNvSpPr>
              <a:spLocks noChangeArrowheads="1"/>
            </p:cNvSpPr>
            <p:nvPr/>
          </p:nvSpPr>
          <p:spPr bwMode="auto">
            <a:xfrm>
              <a:off x="2043" y="2347"/>
              <a:ext cx="2029" cy="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800" b="1" i="1" u="none" strike="noStrike" cap="none" normalizeH="0" baseline="0" dirty="0" smtClean="0">
                  <a:ln>
                    <a:noFill/>
                  </a:ln>
                  <a:solidFill>
                    <a:srgbClr val="000000"/>
                  </a:solidFill>
                  <a:effectLst/>
                  <a:latin typeface="Arial" pitchFamily="34" charset="0"/>
                  <a:cs typeface="Arial" pitchFamily="34" charset="0"/>
                </a:rPr>
                <a:t> profili generali e istituzionali</a:t>
              </a:r>
              <a:endParaRPr kumimoji="0" lang="it-IT" altLang="it-IT"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0" name="Rectangle 37"/>
            <p:cNvSpPr>
              <a:spLocks noChangeArrowheads="1"/>
            </p:cNvSpPr>
            <p:nvPr/>
          </p:nvSpPr>
          <p:spPr bwMode="auto">
            <a:xfrm>
              <a:off x="5746" y="2166"/>
              <a:ext cx="108" cy="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800" b="1" i="1" u="none" strike="noStrike" cap="none" normalizeH="0" baseline="0" smtClean="0">
                  <a:ln>
                    <a:noFill/>
                  </a:ln>
                  <a:solidFill>
                    <a:srgbClr val="000000"/>
                  </a:solidFill>
                  <a:effectLst/>
                  <a:latin typeface="Arial" pitchFamily="34" charset="0"/>
                  <a:cs typeface="Arial" pitchFamily="34" charset="0"/>
                </a:rPr>
                <a:t> </a:t>
              </a:r>
              <a:endParaRPr kumimoji="0" lang="it-IT" alt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1031" name="Rectangle 38"/>
            <p:cNvSpPr>
              <a:spLocks noChangeArrowheads="1"/>
            </p:cNvSpPr>
            <p:nvPr/>
          </p:nvSpPr>
          <p:spPr bwMode="auto">
            <a:xfrm>
              <a:off x="5784" y="2166"/>
              <a:ext cx="108" cy="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800" b="1" i="1" u="none" strike="noStrike" cap="none" normalizeH="0" baseline="0" smtClean="0">
                  <a:ln>
                    <a:noFill/>
                  </a:ln>
                  <a:solidFill>
                    <a:srgbClr val="000000"/>
                  </a:solidFill>
                  <a:effectLst/>
                  <a:latin typeface="Arial" pitchFamily="34" charset="0"/>
                  <a:cs typeface="Arial" pitchFamily="34" charset="0"/>
                </a:rPr>
                <a:t> </a:t>
              </a:r>
              <a:endParaRPr kumimoji="0" lang="it-IT" alt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1032" name="Rectangle 39"/>
            <p:cNvSpPr>
              <a:spLocks noChangeArrowheads="1"/>
            </p:cNvSpPr>
            <p:nvPr/>
          </p:nvSpPr>
          <p:spPr bwMode="auto">
            <a:xfrm>
              <a:off x="2926" y="2328"/>
              <a:ext cx="145" cy="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2400" b="1" i="0" u="none" strike="noStrike" cap="none" normalizeH="0" baseline="0" smtClean="0">
                  <a:ln>
                    <a:noFill/>
                  </a:ln>
                  <a:solidFill>
                    <a:srgbClr val="000000"/>
                  </a:solidFill>
                  <a:effectLst/>
                  <a:latin typeface="Arial" pitchFamily="34" charset="0"/>
                  <a:cs typeface="Arial" pitchFamily="34" charset="0"/>
                </a:rPr>
                <a:t> </a:t>
              </a:r>
              <a:endParaRPr kumimoji="0" lang="it-IT" alt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1033" name="Rectangle 40"/>
            <p:cNvSpPr>
              <a:spLocks noChangeArrowheads="1"/>
            </p:cNvSpPr>
            <p:nvPr/>
          </p:nvSpPr>
          <p:spPr bwMode="auto">
            <a:xfrm>
              <a:off x="1101" y="2547"/>
              <a:ext cx="118"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2400" b="1" i="0" u="none" strike="noStrike" cap="none" normalizeH="0" baseline="0" dirty="0" smtClean="0">
                  <a:ln>
                    <a:noFill/>
                  </a:ln>
                  <a:solidFill>
                    <a:srgbClr val="0070C0"/>
                  </a:solidFill>
                  <a:effectLst/>
                  <a:latin typeface="Arial" pitchFamily="34" charset="0"/>
                  <a:cs typeface="Arial" pitchFamily="34" charset="0"/>
                </a:rPr>
                <a:t>L</a:t>
              </a:r>
              <a:endParaRPr kumimoji="0" lang="it-IT" altLang="it-IT" sz="1800" b="0" i="0" u="none" strike="noStrike" cap="none" normalizeH="0" baseline="0" dirty="0" smtClean="0">
                <a:ln>
                  <a:noFill/>
                </a:ln>
                <a:solidFill>
                  <a:srgbClr val="0070C0"/>
                </a:solidFill>
                <a:effectLst/>
                <a:latin typeface="Arial" pitchFamily="34" charset="0"/>
                <a:cs typeface="Arial" pitchFamily="34" charset="0"/>
              </a:endParaRPr>
            </a:p>
          </p:txBody>
        </p:sp>
        <p:sp>
          <p:nvSpPr>
            <p:cNvPr id="1034" name="Rectangle 41"/>
            <p:cNvSpPr>
              <a:spLocks noChangeArrowheads="1"/>
            </p:cNvSpPr>
            <p:nvPr/>
          </p:nvSpPr>
          <p:spPr bwMode="auto">
            <a:xfrm>
              <a:off x="1217" y="2547"/>
              <a:ext cx="108"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2400" b="1" i="0" u="none" strike="noStrike" cap="none" normalizeH="0" baseline="0" dirty="0" smtClean="0">
                  <a:ln>
                    <a:noFill/>
                  </a:ln>
                  <a:solidFill>
                    <a:srgbClr val="0070C0"/>
                  </a:solidFill>
                  <a:effectLst/>
                  <a:latin typeface="Arial" pitchFamily="34" charset="0"/>
                  <a:cs typeface="Arial" pitchFamily="34" charset="0"/>
                </a:rPr>
                <a:t>e</a:t>
              </a:r>
              <a:endParaRPr kumimoji="0" lang="it-IT" altLang="it-IT" sz="1800" b="0" i="0" u="none" strike="noStrike" cap="none" normalizeH="0" baseline="0" dirty="0" smtClean="0">
                <a:ln>
                  <a:noFill/>
                </a:ln>
                <a:solidFill>
                  <a:srgbClr val="0070C0"/>
                </a:solidFill>
                <a:effectLst/>
                <a:latin typeface="Arial" pitchFamily="34" charset="0"/>
                <a:cs typeface="Arial" pitchFamily="34" charset="0"/>
              </a:endParaRPr>
            </a:p>
          </p:txBody>
        </p:sp>
        <p:sp>
          <p:nvSpPr>
            <p:cNvPr id="1035" name="Rectangle 42"/>
            <p:cNvSpPr>
              <a:spLocks noChangeArrowheads="1"/>
            </p:cNvSpPr>
            <p:nvPr/>
          </p:nvSpPr>
          <p:spPr bwMode="auto">
            <a:xfrm>
              <a:off x="1322" y="2547"/>
              <a:ext cx="145" cy="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2400" b="1" i="0" u="none" strike="noStrike" cap="none" normalizeH="0" baseline="0" smtClean="0">
                  <a:ln>
                    <a:noFill/>
                  </a:ln>
                  <a:solidFill>
                    <a:srgbClr val="000000"/>
                  </a:solidFill>
                  <a:effectLst/>
                  <a:latin typeface="Arial" pitchFamily="34" charset="0"/>
                  <a:cs typeface="Arial" pitchFamily="34" charset="0"/>
                </a:rPr>
                <a:t> </a:t>
              </a:r>
              <a:endParaRPr kumimoji="0" lang="it-IT" alt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1036" name="Rectangle 43"/>
            <p:cNvSpPr>
              <a:spLocks noChangeArrowheads="1"/>
            </p:cNvSpPr>
            <p:nvPr/>
          </p:nvSpPr>
          <p:spPr bwMode="auto">
            <a:xfrm>
              <a:off x="1375" y="2547"/>
              <a:ext cx="3446"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2400" b="1" i="0" u="none" strike="noStrike" cap="none" normalizeH="0" baseline="0" dirty="0" smtClean="0">
                  <a:ln>
                    <a:noFill/>
                  </a:ln>
                  <a:solidFill>
                    <a:srgbClr val="0070C0"/>
                  </a:solidFill>
                  <a:effectLst/>
                  <a:latin typeface="Arial" pitchFamily="34" charset="0"/>
                  <a:cs typeface="Arial" pitchFamily="34" charset="0"/>
                </a:rPr>
                <a:t>controversie civili in materia antitrust</a:t>
              </a:r>
              <a:endParaRPr kumimoji="0" lang="it-IT" altLang="it-IT" sz="1800" b="0" i="0" u="none" strike="noStrike" cap="none" normalizeH="0" baseline="0" dirty="0" smtClean="0">
                <a:ln>
                  <a:noFill/>
                </a:ln>
                <a:solidFill>
                  <a:srgbClr val="0070C0"/>
                </a:solidFill>
                <a:effectLst/>
                <a:latin typeface="Arial" pitchFamily="34" charset="0"/>
                <a:cs typeface="Arial" pitchFamily="34" charset="0"/>
              </a:endParaRPr>
            </a:p>
          </p:txBody>
        </p:sp>
        <p:sp>
          <p:nvSpPr>
            <p:cNvPr id="1037" name="Rectangle 44"/>
            <p:cNvSpPr>
              <a:spLocks noChangeArrowheads="1"/>
            </p:cNvSpPr>
            <p:nvPr/>
          </p:nvSpPr>
          <p:spPr bwMode="auto">
            <a:xfrm>
              <a:off x="4750" y="2547"/>
              <a:ext cx="145" cy="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2400" b="1" i="0" u="none" strike="noStrike" cap="none" normalizeH="0" baseline="0" smtClean="0">
                  <a:ln>
                    <a:noFill/>
                  </a:ln>
                  <a:solidFill>
                    <a:srgbClr val="000000"/>
                  </a:solidFill>
                  <a:effectLst/>
                  <a:latin typeface="Arial" pitchFamily="34" charset="0"/>
                  <a:cs typeface="Arial" pitchFamily="34" charset="0"/>
                </a:rPr>
                <a:t> </a:t>
              </a:r>
              <a:endParaRPr kumimoji="0" lang="it-IT" alt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1038" name="Rectangle 45"/>
            <p:cNvSpPr>
              <a:spLocks noChangeArrowheads="1"/>
            </p:cNvSpPr>
            <p:nvPr/>
          </p:nvSpPr>
          <p:spPr bwMode="auto">
            <a:xfrm>
              <a:off x="4804" y="2547"/>
              <a:ext cx="145" cy="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2400" b="1" i="0" u="none" strike="noStrike" cap="none" normalizeH="0" baseline="0" smtClean="0">
                  <a:ln>
                    <a:noFill/>
                  </a:ln>
                  <a:solidFill>
                    <a:srgbClr val="000000"/>
                  </a:solidFill>
                  <a:effectLst/>
                  <a:latin typeface="Arial" pitchFamily="34" charset="0"/>
                  <a:cs typeface="Arial" pitchFamily="34" charset="0"/>
                </a:rPr>
                <a:t> </a:t>
              </a:r>
              <a:endParaRPr kumimoji="0" lang="it-IT" alt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1039" name="Rectangle 46"/>
            <p:cNvSpPr>
              <a:spLocks noChangeArrowheads="1"/>
            </p:cNvSpPr>
            <p:nvPr/>
          </p:nvSpPr>
          <p:spPr bwMode="auto">
            <a:xfrm>
              <a:off x="384" y="2765"/>
              <a:ext cx="5301" cy="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2400" b="1" i="0" u="none" strike="noStrike" cap="none" normalizeH="0" baseline="0" dirty="0" smtClean="0">
                  <a:ln>
                    <a:noFill/>
                  </a:ln>
                  <a:solidFill>
                    <a:srgbClr val="0070C0"/>
                  </a:solidFill>
                  <a:effectLst/>
                  <a:latin typeface="Arial" pitchFamily="34" charset="0"/>
                  <a:cs typeface="Arial" pitchFamily="34" charset="0"/>
                </a:rPr>
                <a:t>tra diritto nazionale e indicazioni della Direttiva 104/2014</a:t>
              </a:r>
              <a:endParaRPr kumimoji="0" lang="it-IT" altLang="it-IT" sz="1800" b="0" i="0" u="none" strike="noStrike" cap="none" normalizeH="0" baseline="0" dirty="0" smtClean="0">
                <a:ln>
                  <a:noFill/>
                </a:ln>
                <a:solidFill>
                  <a:srgbClr val="0070C0"/>
                </a:solidFill>
                <a:effectLst/>
                <a:latin typeface="Arial" pitchFamily="34" charset="0"/>
                <a:cs typeface="Arial" pitchFamily="34" charset="0"/>
              </a:endParaRPr>
            </a:p>
          </p:txBody>
        </p:sp>
        <p:sp>
          <p:nvSpPr>
            <p:cNvPr id="1040" name="Rectangle 47"/>
            <p:cNvSpPr>
              <a:spLocks noChangeArrowheads="1"/>
            </p:cNvSpPr>
            <p:nvPr/>
          </p:nvSpPr>
          <p:spPr bwMode="auto">
            <a:xfrm>
              <a:off x="5427" y="2765"/>
              <a:ext cx="0" cy="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1800" b="0" i="0" u="none" strike="noStrike" cap="none" normalizeH="0" baseline="0" dirty="0" smtClean="0">
                <a:ln>
                  <a:noFill/>
                </a:ln>
                <a:solidFill>
                  <a:srgbClr val="0070C0"/>
                </a:solidFill>
                <a:effectLst/>
                <a:latin typeface="Arial" pitchFamily="34" charset="0"/>
                <a:cs typeface="Arial" pitchFamily="34" charset="0"/>
              </a:endParaRPr>
            </a:p>
          </p:txBody>
        </p:sp>
        <p:sp>
          <p:nvSpPr>
            <p:cNvPr id="1042" name="Rectangle 49"/>
            <p:cNvSpPr>
              <a:spLocks noChangeArrowheads="1"/>
            </p:cNvSpPr>
            <p:nvPr/>
          </p:nvSpPr>
          <p:spPr bwMode="auto">
            <a:xfrm>
              <a:off x="2926" y="2982"/>
              <a:ext cx="108" cy="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700" b="1" i="0" u="none" strike="noStrike" cap="none" normalizeH="0" baseline="0" dirty="0" smtClean="0">
                  <a:ln>
                    <a:noFill/>
                  </a:ln>
                  <a:solidFill>
                    <a:srgbClr val="000000"/>
                  </a:solidFill>
                  <a:effectLst/>
                  <a:latin typeface="Arial" pitchFamily="34" charset="0"/>
                  <a:cs typeface="Arial" pitchFamily="34" charset="0"/>
                </a:rPr>
                <a:t> </a:t>
              </a:r>
              <a:endParaRPr kumimoji="0" lang="it-IT" altLang="it-IT"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43" name="Rectangle 50"/>
            <p:cNvSpPr>
              <a:spLocks noChangeArrowheads="1"/>
            </p:cNvSpPr>
            <p:nvPr/>
          </p:nvSpPr>
          <p:spPr bwMode="auto">
            <a:xfrm>
              <a:off x="2437" y="3555"/>
              <a:ext cx="1099" cy="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700" b="1" i="0" u="none" strike="noStrike" cap="none" normalizeH="0" baseline="0" dirty="0" smtClean="0">
                  <a:ln>
                    <a:noFill/>
                  </a:ln>
                  <a:solidFill>
                    <a:srgbClr val="000000"/>
                  </a:solidFill>
                  <a:effectLst/>
                  <a:latin typeface="Arial" pitchFamily="34" charset="0"/>
                  <a:cs typeface="Arial" pitchFamily="34" charset="0"/>
                </a:rPr>
                <a:t>Marina </a:t>
              </a:r>
              <a:r>
                <a:rPr kumimoji="0" lang="it-IT" altLang="it-IT" sz="1700" b="1" i="0" u="none" strike="noStrike" cap="none" normalizeH="0" baseline="0" dirty="0" err="1" smtClean="0">
                  <a:ln>
                    <a:noFill/>
                  </a:ln>
                  <a:solidFill>
                    <a:srgbClr val="000000"/>
                  </a:solidFill>
                  <a:effectLst/>
                  <a:latin typeface="Arial" pitchFamily="34" charset="0"/>
                  <a:cs typeface="Arial" pitchFamily="34" charset="0"/>
                </a:rPr>
                <a:t>Tavassi</a:t>
              </a:r>
              <a:endParaRPr kumimoji="0" lang="it-IT" altLang="it-IT"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44" name="Rectangle 51"/>
            <p:cNvSpPr>
              <a:spLocks noChangeArrowheads="1"/>
            </p:cNvSpPr>
            <p:nvPr/>
          </p:nvSpPr>
          <p:spPr bwMode="auto">
            <a:xfrm>
              <a:off x="3414" y="3118"/>
              <a:ext cx="121" cy="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2100" b="0" i="0" u="none" strike="noStrike" cap="none" normalizeH="0" baseline="0" smtClean="0">
                  <a:ln>
                    <a:noFill/>
                  </a:ln>
                  <a:solidFill>
                    <a:srgbClr val="000000"/>
                  </a:solidFill>
                  <a:effectLst/>
                  <a:latin typeface="Arial" pitchFamily="34" charset="0"/>
                  <a:cs typeface="Arial" pitchFamily="34" charset="0"/>
                </a:rPr>
                <a:t> </a:t>
              </a:r>
              <a:endParaRPr kumimoji="0" lang="it-IT" alt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1045" name="Rectangle 52"/>
            <p:cNvSpPr>
              <a:spLocks noChangeArrowheads="1"/>
            </p:cNvSpPr>
            <p:nvPr/>
          </p:nvSpPr>
          <p:spPr bwMode="auto">
            <a:xfrm>
              <a:off x="3461" y="3118"/>
              <a:ext cx="121" cy="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2100" b="0" i="0" u="none" strike="noStrike" cap="none" normalizeH="0" baseline="0" smtClean="0">
                  <a:ln>
                    <a:noFill/>
                  </a:ln>
                  <a:solidFill>
                    <a:srgbClr val="000000"/>
                  </a:solidFill>
                  <a:effectLst/>
                  <a:latin typeface="Arial" pitchFamily="34" charset="0"/>
                  <a:cs typeface="Arial" pitchFamily="34" charset="0"/>
                </a:rPr>
                <a:t> </a:t>
              </a:r>
              <a:endParaRPr kumimoji="0" lang="it-IT" alt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1046" name="Rectangle 53"/>
            <p:cNvSpPr>
              <a:spLocks noChangeArrowheads="1"/>
            </p:cNvSpPr>
            <p:nvPr/>
          </p:nvSpPr>
          <p:spPr bwMode="auto">
            <a:xfrm>
              <a:off x="1631" y="3785"/>
              <a:ext cx="1477" cy="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600" b="0" i="0" u="none" strike="noStrike" cap="none" normalizeH="0" baseline="0" dirty="0" smtClean="0">
                  <a:ln>
                    <a:noFill/>
                  </a:ln>
                  <a:solidFill>
                    <a:srgbClr val="000000"/>
                  </a:solidFill>
                  <a:effectLst/>
                  <a:latin typeface="Arial" pitchFamily="34" charset="0"/>
                  <a:cs typeface="Arial" pitchFamily="34" charset="0"/>
                </a:rPr>
                <a:t>Presidente del Tribunale </a:t>
              </a:r>
              <a:endParaRPr kumimoji="0" lang="it-IT" altLang="it-IT"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47" name="Rectangle 54"/>
            <p:cNvSpPr>
              <a:spLocks noChangeArrowheads="1"/>
            </p:cNvSpPr>
            <p:nvPr/>
          </p:nvSpPr>
          <p:spPr bwMode="auto">
            <a:xfrm>
              <a:off x="3049" y="3785"/>
              <a:ext cx="1292" cy="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600" b="0" i="0" u="none" strike="noStrike" cap="none" normalizeH="0" baseline="0" dirty="0" smtClean="0">
                  <a:ln>
                    <a:noFill/>
                  </a:ln>
                  <a:solidFill>
                    <a:srgbClr val="000000"/>
                  </a:solidFill>
                  <a:effectLst/>
                  <a:latin typeface="Arial" pitchFamily="34" charset="0"/>
                  <a:cs typeface="Arial" pitchFamily="34" charset="0"/>
                </a:rPr>
                <a:t>dell’Impresa di Milano</a:t>
              </a:r>
              <a:endParaRPr kumimoji="0" lang="it-IT" altLang="it-IT"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48" name="Rectangle 55"/>
            <p:cNvSpPr>
              <a:spLocks noChangeArrowheads="1"/>
            </p:cNvSpPr>
            <p:nvPr/>
          </p:nvSpPr>
          <p:spPr bwMode="auto">
            <a:xfrm>
              <a:off x="4221" y="3300"/>
              <a:ext cx="93" cy="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600" b="0" i="0" u="none" strike="noStrike" cap="none" normalizeH="0" baseline="0" smtClean="0">
                  <a:ln>
                    <a:noFill/>
                  </a:ln>
                  <a:solidFill>
                    <a:srgbClr val="000000"/>
                  </a:solidFill>
                  <a:effectLst/>
                  <a:latin typeface="Arial" pitchFamily="34" charset="0"/>
                  <a:cs typeface="Arial" pitchFamily="34" charset="0"/>
                </a:rPr>
                <a:t> </a:t>
              </a:r>
              <a:endParaRPr kumimoji="0" lang="it-IT" altLang="it-IT"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1026" name="Titolo 1025"/>
          <p:cNvSpPr>
            <a:spLocks noGrp="1"/>
          </p:cNvSpPr>
          <p:nvPr>
            <p:ph type="title"/>
          </p:nvPr>
        </p:nvSpPr>
        <p:spPr/>
        <p:txBody>
          <a:bodyPr/>
          <a:lstStyle/>
          <a:p>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0" y="-315416"/>
            <a:ext cx="9144000" cy="1152127"/>
          </a:xfrm>
        </p:spPr>
        <p:txBody>
          <a:bodyPr/>
          <a:lstStyle/>
          <a:p>
            <a:r>
              <a:rPr lang="it-IT" altLang="it-IT" sz="3200" b="1" dirty="0" smtClean="0">
                <a:solidFill>
                  <a:srgbClr val="9900FF"/>
                </a:solidFill>
              </a:rPr>
              <a:t>INDICAZIONI PER LA QUANTIFICAZIONE DEI DANNI</a:t>
            </a:r>
          </a:p>
        </p:txBody>
      </p:sp>
      <p:sp>
        <p:nvSpPr>
          <p:cNvPr id="48131" name="Rectangle 3"/>
          <p:cNvSpPr>
            <a:spLocks noGrp="1" noChangeArrowheads="1"/>
          </p:cNvSpPr>
          <p:nvPr>
            <p:ph idx="1"/>
          </p:nvPr>
        </p:nvSpPr>
        <p:spPr>
          <a:xfrm>
            <a:off x="144016" y="692696"/>
            <a:ext cx="8892480" cy="5976664"/>
          </a:xfrm>
        </p:spPr>
        <p:txBody>
          <a:bodyPr>
            <a:normAutofit fontScale="55000" lnSpcReduction="20000"/>
          </a:bodyPr>
          <a:lstStyle/>
          <a:p>
            <a:pPr algn="just">
              <a:lnSpc>
                <a:spcPct val="90000"/>
              </a:lnSpc>
              <a:buFont typeface="Times New Roman" pitchFamily="18" charset="0"/>
              <a:buNone/>
            </a:pPr>
            <a:r>
              <a:rPr lang="en-GB" altLang="it-IT" sz="4400" b="1" dirty="0" smtClean="0"/>
              <a:t>2008 </a:t>
            </a:r>
            <a:r>
              <a:rPr lang="en-GB" altLang="it-IT" sz="4400" b="1" dirty="0" err="1" smtClean="0"/>
              <a:t>Libro</a:t>
            </a:r>
            <a:r>
              <a:rPr lang="en-GB" altLang="it-IT" sz="4400" b="1" dirty="0" smtClean="0"/>
              <a:t> Bianco/SWP </a:t>
            </a:r>
            <a:r>
              <a:rPr lang="en-GB" altLang="it-IT" sz="4400" b="1" dirty="0" smtClean="0">
                <a:sym typeface="Wingdings" pitchFamily="2" charset="2"/>
              </a:rPr>
              <a:t> </a:t>
            </a:r>
            <a:r>
              <a:rPr lang="en-GB" altLang="it-IT" sz="4400" b="1" dirty="0" err="1" smtClean="0">
                <a:sym typeface="Wingdings" pitchFamily="2" charset="2"/>
              </a:rPr>
              <a:t>pubblicazione</a:t>
            </a:r>
            <a:r>
              <a:rPr lang="en-GB" altLang="it-IT" sz="4400" b="1" dirty="0" smtClean="0">
                <a:sym typeface="Wingdings" pitchFamily="2" charset="2"/>
              </a:rPr>
              <a:t> </a:t>
            </a:r>
            <a:r>
              <a:rPr lang="en-GB" altLang="it-IT" sz="4400" b="1" dirty="0" err="1" smtClean="0">
                <a:sym typeface="Wingdings" pitchFamily="2" charset="2"/>
              </a:rPr>
              <a:t>dei</a:t>
            </a:r>
            <a:r>
              <a:rPr lang="en-GB" altLang="it-IT" sz="4400" b="1" dirty="0" smtClean="0">
                <a:sym typeface="Wingdings" pitchFamily="2" charset="2"/>
              </a:rPr>
              <a:t> </a:t>
            </a:r>
            <a:r>
              <a:rPr lang="en-GB" altLang="it-IT" sz="4400" b="1" dirty="0" err="1" smtClean="0">
                <a:sym typeface="Wingdings" pitchFamily="2" charset="2"/>
              </a:rPr>
              <a:t>risultati</a:t>
            </a:r>
            <a:r>
              <a:rPr lang="en-GB" altLang="it-IT" sz="4400" b="1" dirty="0" smtClean="0">
                <a:sym typeface="Wingdings" pitchFamily="2" charset="2"/>
              </a:rPr>
              <a:t> </a:t>
            </a:r>
            <a:r>
              <a:rPr lang="en-GB" altLang="it-IT" sz="4400" b="1" dirty="0" err="1" smtClean="0">
                <a:sym typeface="Wingdings" pitchFamily="2" charset="2"/>
              </a:rPr>
              <a:t>dello</a:t>
            </a:r>
            <a:r>
              <a:rPr lang="en-GB" altLang="it-IT" sz="4400" b="1" dirty="0" smtClean="0">
                <a:sym typeface="Wingdings" pitchFamily="2" charset="2"/>
              </a:rPr>
              <a:t> studio verso </a:t>
            </a:r>
            <a:r>
              <a:rPr lang="en-GB" altLang="it-IT" sz="4400" b="1" dirty="0" err="1" smtClean="0">
                <a:sym typeface="Wingdings" pitchFamily="2" charset="2"/>
              </a:rPr>
              <a:t>l’esterno</a:t>
            </a:r>
            <a:r>
              <a:rPr lang="en-GB" altLang="it-IT" sz="4400" b="1" dirty="0" smtClean="0">
                <a:sym typeface="Wingdings" pitchFamily="2" charset="2"/>
              </a:rPr>
              <a:t> </a:t>
            </a:r>
            <a:r>
              <a:rPr lang="en-GB" altLang="it-IT" sz="4400" b="1" dirty="0" err="1" smtClean="0">
                <a:sym typeface="Wingdings" pitchFamily="2" charset="2"/>
              </a:rPr>
              <a:t>nel</a:t>
            </a:r>
            <a:r>
              <a:rPr lang="en-GB" altLang="it-IT" sz="4400" b="1" dirty="0" smtClean="0">
                <a:sym typeface="Wingdings" pitchFamily="2" charset="2"/>
              </a:rPr>
              <a:t> </a:t>
            </a:r>
            <a:r>
              <a:rPr lang="en-GB" altLang="it-IT" sz="4400" b="1" dirty="0" err="1" smtClean="0">
                <a:sym typeface="Wingdings" pitchFamily="2" charset="2"/>
              </a:rPr>
              <a:t>gennaio</a:t>
            </a:r>
            <a:r>
              <a:rPr lang="en-GB" altLang="it-IT" sz="4400" b="1" dirty="0" smtClean="0">
                <a:sym typeface="Wingdings" pitchFamily="2" charset="2"/>
              </a:rPr>
              <a:t> 2010</a:t>
            </a:r>
          </a:p>
          <a:p>
            <a:pPr lvl="1" algn="just">
              <a:lnSpc>
                <a:spcPct val="90000"/>
              </a:lnSpc>
              <a:buFont typeface="Times New Roman" pitchFamily="18" charset="0"/>
              <a:buNone/>
            </a:pPr>
            <a:endParaRPr lang="en-GB" altLang="it-IT" sz="5100" b="1" dirty="0" smtClean="0">
              <a:solidFill>
                <a:srgbClr val="002060"/>
              </a:solidFill>
              <a:sym typeface="Wingdings" pitchFamily="2" charset="2"/>
            </a:endParaRPr>
          </a:p>
          <a:p>
            <a:pPr lvl="1" algn="just">
              <a:lnSpc>
                <a:spcPct val="90000"/>
              </a:lnSpc>
              <a:buFont typeface="Times New Roman" pitchFamily="18" charset="0"/>
              <a:buNone/>
            </a:pPr>
            <a:r>
              <a:rPr lang="en-GB" altLang="it-IT" sz="5100" b="1" dirty="0" err="1" smtClean="0">
                <a:solidFill>
                  <a:srgbClr val="002060"/>
                </a:solidFill>
                <a:sym typeface="Wingdings" pitchFamily="2" charset="2"/>
              </a:rPr>
              <a:t>Organizzazione</a:t>
            </a:r>
            <a:r>
              <a:rPr lang="en-GB" altLang="it-IT" sz="5100" b="1" dirty="0" smtClean="0">
                <a:solidFill>
                  <a:srgbClr val="002060"/>
                </a:solidFill>
                <a:sym typeface="Wingdings" pitchFamily="2" charset="2"/>
              </a:rPr>
              <a:t> di workshops </a:t>
            </a:r>
            <a:r>
              <a:rPr lang="en-GB" altLang="it-IT" sz="5100" b="1" dirty="0" err="1" smtClean="0">
                <a:solidFill>
                  <a:srgbClr val="002060"/>
                </a:solidFill>
                <a:sym typeface="Wingdings" pitchFamily="2" charset="2"/>
              </a:rPr>
              <a:t>presso</a:t>
            </a:r>
            <a:r>
              <a:rPr lang="en-GB" altLang="it-IT" sz="5100" b="1" dirty="0" smtClean="0">
                <a:solidFill>
                  <a:srgbClr val="002060"/>
                </a:solidFill>
                <a:sym typeface="Wingdings" pitchFamily="2" charset="2"/>
              </a:rPr>
              <a:t> la </a:t>
            </a:r>
            <a:r>
              <a:rPr lang="en-GB" altLang="it-IT" sz="5100" b="1" dirty="0" err="1" smtClean="0">
                <a:solidFill>
                  <a:srgbClr val="002060"/>
                </a:solidFill>
                <a:sym typeface="Wingdings" pitchFamily="2" charset="2"/>
              </a:rPr>
              <a:t>Commissione</a:t>
            </a:r>
            <a:endParaRPr lang="en-GB" altLang="it-IT" sz="5100" b="1" dirty="0" smtClean="0">
              <a:solidFill>
                <a:srgbClr val="002060"/>
              </a:solidFill>
              <a:sym typeface="Wingdings" pitchFamily="2" charset="2"/>
            </a:endParaRPr>
          </a:p>
          <a:p>
            <a:endParaRPr lang="en-US" sz="3800" b="1" dirty="0" smtClean="0"/>
          </a:p>
          <a:p>
            <a:pPr algn="just"/>
            <a:r>
              <a:rPr lang="en-US" sz="4400" b="1" dirty="0" err="1" smtClean="0"/>
              <a:t>Comunicazione</a:t>
            </a:r>
            <a:r>
              <a:rPr lang="en-US" sz="4400" b="1" dirty="0" smtClean="0"/>
              <a:t> </a:t>
            </a:r>
            <a:r>
              <a:rPr lang="en-US" sz="4400" b="1" dirty="0" err="1" smtClean="0"/>
              <a:t>della</a:t>
            </a:r>
            <a:r>
              <a:rPr lang="en-US" sz="4400" b="1" dirty="0" smtClean="0"/>
              <a:t> </a:t>
            </a:r>
            <a:r>
              <a:rPr lang="en-US" sz="4400" b="1" dirty="0" err="1" smtClean="0"/>
              <a:t>Commissione</a:t>
            </a:r>
            <a:r>
              <a:rPr lang="en-US" sz="4400" b="1" dirty="0" smtClean="0"/>
              <a:t> per la </a:t>
            </a:r>
            <a:r>
              <a:rPr lang="en-US" sz="4400" b="1" dirty="0" err="1" smtClean="0"/>
              <a:t>quantificazione</a:t>
            </a:r>
            <a:r>
              <a:rPr lang="en-US" sz="4400" b="1" dirty="0" smtClean="0"/>
              <a:t> </a:t>
            </a:r>
            <a:r>
              <a:rPr lang="en-US" sz="4400" b="1" dirty="0" err="1" smtClean="0"/>
              <a:t>dei</a:t>
            </a:r>
            <a:r>
              <a:rPr lang="en-US" sz="4400" b="1" dirty="0" smtClean="0"/>
              <a:t> </a:t>
            </a:r>
            <a:r>
              <a:rPr lang="en-US" sz="4400" b="1" dirty="0" err="1" smtClean="0"/>
              <a:t>danni</a:t>
            </a:r>
            <a:r>
              <a:rPr lang="en-US" sz="4400" b="1" dirty="0" smtClean="0"/>
              <a:t> </a:t>
            </a:r>
            <a:r>
              <a:rPr lang="en-US" sz="4400" b="1" dirty="0" err="1" smtClean="0"/>
              <a:t>nelle</a:t>
            </a:r>
            <a:r>
              <a:rPr lang="en-US" sz="4400" b="1" dirty="0" smtClean="0"/>
              <a:t> </a:t>
            </a:r>
            <a:r>
              <a:rPr lang="en-US" sz="4400" b="1" dirty="0" err="1" smtClean="0"/>
              <a:t>azioni</a:t>
            </a:r>
            <a:r>
              <a:rPr lang="en-US" sz="4400" b="1" dirty="0" smtClean="0"/>
              <a:t> </a:t>
            </a:r>
            <a:r>
              <a:rPr lang="en-US" sz="4400" b="1" dirty="0" err="1" smtClean="0"/>
              <a:t>basate</a:t>
            </a:r>
            <a:r>
              <a:rPr lang="en-US" sz="4400" b="1" dirty="0" smtClean="0"/>
              <a:t> </a:t>
            </a:r>
            <a:r>
              <a:rPr lang="en-US" sz="4400" b="1" dirty="0" err="1" smtClean="0"/>
              <a:t>sulla</a:t>
            </a:r>
            <a:r>
              <a:rPr lang="en-US" sz="4400" b="1" dirty="0" smtClean="0"/>
              <a:t> </a:t>
            </a:r>
            <a:r>
              <a:rPr lang="en-US" sz="4400" b="1" dirty="0" err="1" smtClean="0"/>
              <a:t>violazione</a:t>
            </a:r>
            <a:r>
              <a:rPr lang="en-US" sz="4400" b="1" dirty="0" smtClean="0"/>
              <a:t> </a:t>
            </a:r>
            <a:r>
              <a:rPr lang="en-US" sz="4400" b="1" dirty="0" err="1" smtClean="0"/>
              <a:t>degli</a:t>
            </a:r>
            <a:r>
              <a:rPr lang="en-US" sz="4400" b="1" dirty="0" smtClean="0"/>
              <a:t> </a:t>
            </a:r>
            <a:r>
              <a:rPr lang="en-US" sz="4400" b="1" dirty="0" err="1" smtClean="0"/>
              <a:t>Articoli</a:t>
            </a:r>
            <a:r>
              <a:rPr lang="en-US" sz="4400" b="1" dirty="0" smtClean="0"/>
              <a:t> 101 </a:t>
            </a:r>
            <a:r>
              <a:rPr lang="en-US" sz="4400" b="1" dirty="0"/>
              <a:t>o</a:t>
            </a:r>
            <a:r>
              <a:rPr lang="en-US" sz="4400" b="1" dirty="0" smtClean="0"/>
              <a:t> 102 del TFUE  (</a:t>
            </a:r>
            <a:r>
              <a:rPr lang="it-IT" sz="3800" dirty="0" smtClean="0"/>
              <a:t>2013/C 167/07) </a:t>
            </a:r>
            <a:endParaRPr lang="en-GB" altLang="it-IT" sz="3800" b="1" dirty="0" smtClean="0">
              <a:sym typeface="Wingdings" pitchFamily="2" charset="2"/>
            </a:endParaRPr>
          </a:p>
          <a:p>
            <a:pPr>
              <a:lnSpc>
                <a:spcPct val="90000"/>
              </a:lnSpc>
              <a:buFont typeface="Times New Roman" pitchFamily="18" charset="0"/>
              <a:buNone/>
            </a:pPr>
            <a:endParaRPr lang="en-GB" altLang="it-IT" sz="3800" b="1" dirty="0" smtClean="0">
              <a:sym typeface="Wingdings" pitchFamily="2" charset="2"/>
            </a:endParaRPr>
          </a:p>
          <a:p>
            <a:pPr algn="just"/>
            <a:r>
              <a:rPr lang="it-IT" sz="4400" b="1" dirty="0" smtClean="0">
                <a:solidFill>
                  <a:srgbClr val="C00000"/>
                </a:solidFill>
              </a:rPr>
              <a:t>DIRETTIVA 2014/104/UE DEL PARLAMENTO EUROPEO E DEL CONSIGLIO del 26 novembre 2014 relativa a determinate norme che regolano le azioni per il risarcimento del danno ai sensi del diritto nazionale per violazioni delle disposizioni del diritto della concorrenza degli Stati membri e dell'Unione europea</a:t>
            </a:r>
          </a:p>
          <a:p>
            <a:pPr algn="just">
              <a:buNone/>
            </a:pPr>
            <a:r>
              <a:rPr lang="it-IT" sz="4400" b="1" dirty="0" smtClean="0">
                <a:solidFill>
                  <a:srgbClr val="C00000"/>
                </a:solidFill>
              </a:rPr>
              <a:t> </a:t>
            </a:r>
          </a:p>
          <a:p>
            <a:r>
              <a:rPr lang="it-IT" altLang="it-IT" sz="3800" b="1" dirty="0" smtClean="0"/>
              <a:t>Contenuto della Direttiva:</a:t>
            </a:r>
          </a:p>
          <a:p>
            <a:pPr>
              <a:lnSpc>
                <a:spcPct val="90000"/>
              </a:lnSpc>
              <a:buFont typeface="Wingdings" panose="05000000000000000000" pitchFamily="2" charset="2"/>
              <a:buChar char="Ø"/>
            </a:pPr>
            <a:r>
              <a:rPr lang="it-IT" altLang="it-IT" sz="4400" b="1" dirty="0" smtClean="0">
                <a:solidFill>
                  <a:srgbClr val="002060"/>
                </a:solidFill>
              </a:rPr>
              <a:t>metodi validi per la quantificazione</a:t>
            </a:r>
          </a:p>
          <a:p>
            <a:pPr>
              <a:lnSpc>
                <a:spcPct val="90000"/>
              </a:lnSpc>
              <a:buFont typeface="Wingdings" panose="05000000000000000000" pitchFamily="2" charset="2"/>
              <a:buChar char="Ø"/>
            </a:pPr>
            <a:r>
              <a:rPr lang="it-IT" altLang="it-IT" sz="4400" b="1" dirty="0" smtClean="0">
                <a:solidFill>
                  <a:srgbClr val="002060"/>
                </a:solidFill>
              </a:rPr>
              <a:t>approfondimenti di natura economica</a:t>
            </a:r>
          </a:p>
        </p:txBody>
      </p:sp>
      <p:sp>
        <p:nvSpPr>
          <p:cNvPr id="48132" name="Rectangle 4"/>
          <p:cNvSpPr>
            <a:spLocks noChangeArrowheads="1"/>
          </p:cNvSpPr>
          <p:nvPr/>
        </p:nvSpPr>
        <p:spPr bwMode="auto">
          <a:xfrm>
            <a:off x="5053374" y="6524625"/>
            <a:ext cx="3767098" cy="309958"/>
          </a:xfrm>
          <a:prstGeom prst="rect">
            <a:avLst/>
          </a:prstGeom>
          <a:noFill/>
          <a:ln w="9525">
            <a:noFill/>
            <a:round/>
            <a:headEnd/>
            <a:tailEnd/>
          </a:ln>
        </p:spPr>
        <p:txBody>
          <a:bodyPr wrap="none" lIns="90000" tIns="46800" rIns="90000" bIns="46800">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altLang="it-IT" sz="1400" b="1" dirty="0">
                <a:solidFill>
                  <a:srgbClr val="000000"/>
                </a:solidFill>
                <a:latin typeface="Times New Roman" pitchFamily="18" charset="0"/>
              </a:rPr>
              <a:t>Marina </a:t>
            </a:r>
            <a:r>
              <a:rPr lang="it-IT" altLang="it-IT" sz="1400" b="1" dirty="0" err="1">
                <a:solidFill>
                  <a:srgbClr val="000000"/>
                </a:solidFill>
                <a:latin typeface="Times New Roman" pitchFamily="18" charset="0"/>
              </a:rPr>
              <a:t>Tavassi</a:t>
            </a:r>
            <a:r>
              <a:rPr lang="it-IT" altLang="it-IT" sz="1400" b="1" dirty="0">
                <a:solidFill>
                  <a:srgbClr val="000000"/>
                </a:solidFill>
                <a:latin typeface="Times New Roman" pitchFamily="18" charset="0"/>
              </a:rPr>
              <a:t> – Sez. Spec. </a:t>
            </a:r>
            <a:r>
              <a:rPr lang="it-IT" altLang="it-IT" sz="1400" b="1" dirty="0" smtClean="0">
                <a:solidFill>
                  <a:srgbClr val="000000"/>
                </a:solidFill>
                <a:latin typeface="Times New Roman" pitchFamily="18" charset="0"/>
              </a:rPr>
              <a:t>Impresa </a:t>
            </a:r>
            <a:r>
              <a:rPr lang="it-IT" altLang="it-IT" sz="1400" b="1" dirty="0">
                <a:solidFill>
                  <a:srgbClr val="000000"/>
                </a:solidFill>
                <a:latin typeface="Times New Roman" pitchFamily="18" charset="0"/>
              </a:rPr>
              <a:t>di Milano</a:t>
            </a:r>
          </a:p>
        </p:txBody>
      </p:sp>
      <p:sp>
        <p:nvSpPr>
          <p:cNvPr id="3" name="Segnaposto numero diapositiva 2"/>
          <p:cNvSpPr>
            <a:spLocks noGrp="1"/>
          </p:cNvSpPr>
          <p:nvPr>
            <p:ph type="sldNum" sz="quarter" idx="12"/>
          </p:nvPr>
        </p:nvSpPr>
        <p:spPr/>
        <p:txBody>
          <a:bodyPr/>
          <a:lstStyle/>
          <a:p>
            <a:fld id="{1DB458D5-E966-4E3C-9ED4-064C5A8E9DDF}" type="slidenum">
              <a:rPr lang="it-IT" smtClean="0">
                <a:solidFill>
                  <a:prstClr val="black">
                    <a:tint val="75000"/>
                  </a:prstClr>
                </a:solidFill>
              </a:rPr>
              <a:pPr/>
              <a:t>10</a:t>
            </a:fld>
            <a:endParaRPr lang="it-IT">
              <a:solidFill>
                <a:prstClr val="black">
                  <a:tint val="75000"/>
                </a:prstClr>
              </a:solidFill>
            </a:endParaRPr>
          </a:p>
        </p:txBody>
      </p:sp>
    </p:spTree>
    <p:extLst>
      <p:ext uri="{BB962C8B-B14F-4D97-AF65-F5344CB8AC3E}">
        <p14:creationId xmlns:p14="http://schemas.microsoft.com/office/powerpoint/2010/main" val="6543849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34280"/>
            <a:ext cx="8229600" cy="1143000"/>
          </a:xfrm>
        </p:spPr>
        <p:txBody>
          <a:bodyPr/>
          <a:lstStyle/>
          <a:p>
            <a:r>
              <a:rPr lang="it-IT" sz="3400" b="1" dirty="0" smtClean="0">
                <a:solidFill>
                  <a:srgbClr val="C00000"/>
                </a:solidFill>
                <a:effectLst>
                  <a:outerShdw blurRad="38100" dist="38100" dir="2700000" algn="tl">
                    <a:srgbClr val="000000">
                      <a:alpha val="43137"/>
                    </a:srgbClr>
                  </a:outerShdw>
                </a:effectLst>
              </a:rPr>
              <a:t>Ricostruzione storica </a:t>
            </a:r>
            <a:r>
              <a:rPr lang="it-IT" sz="3200" b="1" dirty="0" smtClean="0">
                <a:solidFill>
                  <a:srgbClr val="C00000"/>
                </a:solidFill>
                <a:effectLst>
                  <a:outerShdw blurRad="38100" dist="38100" dir="2700000" algn="tl">
                    <a:srgbClr val="000000">
                      <a:alpha val="43137"/>
                    </a:srgbClr>
                  </a:outerShdw>
                </a:effectLst>
              </a:rPr>
              <a:t>(1/2</a:t>
            </a:r>
            <a:r>
              <a:rPr lang="it-IT" sz="3200" b="1" dirty="0" smtClean="0">
                <a:solidFill>
                  <a:srgbClr val="C00000"/>
                </a:solidFill>
              </a:rPr>
              <a:t>)</a:t>
            </a:r>
            <a:endParaRPr lang="it-IT" sz="3200" b="1" dirty="0">
              <a:solidFill>
                <a:srgbClr val="C00000"/>
              </a:solidFill>
            </a:endParaRPr>
          </a:p>
        </p:txBody>
      </p:sp>
      <p:sp>
        <p:nvSpPr>
          <p:cNvPr id="3" name="Segnaposto contenuto 2"/>
          <p:cNvSpPr>
            <a:spLocks noGrp="1"/>
          </p:cNvSpPr>
          <p:nvPr>
            <p:ph idx="1"/>
          </p:nvPr>
        </p:nvSpPr>
        <p:spPr>
          <a:xfrm>
            <a:off x="35496" y="764704"/>
            <a:ext cx="8938320" cy="5688632"/>
          </a:xfrm>
        </p:spPr>
        <p:txBody>
          <a:bodyPr/>
          <a:lstStyle/>
          <a:p>
            <a:pPr algn="just"/>
            <a:r>
              <a:rPr lang="it-IT" sz="2400" b="1" dirty="0">
                <a:solidFill>
                  <a:srgbClr val="002060"/>
                </a:solidFill>
              </a:rPr>
              <a:t>11 giugno 2013: </a:t>
            </a:r>
            <a:r>
              <a:rPr lang="it-IT" sz="2400" b="1" u="sng" dirty="0">
                <a:solidFill>
                  <a:srgbClr val="002060"/>
                </a:solidFill>
              </a:rPr>
              <a:t>Proposta di Direttiva</a:t>
            </a:r>
            <a:r>
              <a:rPr lang="it-IT" sz="2400" b="1" dirty="0">
                <a:solidFill>
                  <a:srgbClr val="002060"/>
                </a:solidFill>
              </a:rPr>
              <a:t> del Parlamento europeo e del Consiglio sfociata nella Direttiva 2014/104/UE.</a:t>
            </a:r>
          </a:p>
          <a:p>
            <a:pPr algn="just"/>
            <a:r>
              <a:rPr lang="it-IT" sz="2400" b="1" dirty="0" smtClean="0">
                <a:solidFill>
                  <a:srgbClr val="002060"/>
                </a:solidFill>
              </a:rPr>
              <a:t>13 </a:t>
            </a:r>
            <a:r>
              <a:rPr lang="it-IT" sz="2400" b="1" dirty="0">
                <a:solidFill>
                  <a:srgbClr val="002060"/>
                </a:solidFill>
              </a:rPr>
              <a:t>giugno 2013: </a:t>
            </a:r>
            <a:r>
              <a:rPr lang="it-IT" sz="2400" b="1" u="sng" dirty="0" smtClean="0">
                <a:solidFill>
                  <a:srgbClr val="002060"/>
                </a:solidFill>
              </a:rPr>
              <a:t>Linee Guida della </a:t>
            </a:r>
            <a:r>
              <a:rPr lang="it-IT" sz="2400" b="1" u="sng" dirty="0">
                <a:solidFill>
                  <a:srgbClr val="002060"/>
                </a:solidFill>
              </a:rPr>
              <a:t>Commissione </a:t>
            </a:r>
            <a:r>
              <a:rPr lang="it-IT" sz="2400" b="1" dirty="0">
                <a:solidFill>
                  <a:srgbClr val="002060"/>
                </a:solidFill>
              </a:rPr>
              <a:t>(Comunicazione sulla quantificazione dei danni nelle azioni basate sulle violazioni degli artt. 101 e 102 del </a:t>
            </a:r>
            <a:r>
              <a:rPr lang="it-IT" sz="2400" b="1" dirty="0" smtClean="0">
                <a:solidFill>
                  <a:srgbClr val="002060"/>
                </a:solidFill>
              </a:rPr>
              <a:t>TFUE accompagnata dalla guida pratica </a:t>
            </a:r>
            <a:r>
              <a:rPr lang="it-IT" sz="2000" b="1" dirty="0" smtClean="0">
                <a:solidFill>
                  <a:srgbClr val="002060"/>
                </a:solidFill>
              </a:rPr>
              <a:t>(2013/C 167/07 del 13.6.2013).</a:t>
            </a:r>
            <a:r>
              <a:rPr lang="it-IT" sz="2400" b="1" dirty="0">
                <a:solidFill>
                  <a:srgbClr val="002060"/>
                </a:solidFill>
              </a:rPr>
              <a:t> </a:t>
            </a:r>
            <a:endParaRPr lang="it-IT" sz="2400" b="1" dirty="0" smtClean="0">
              <a:solidFill>
                <a:srgbClr val="002060"/>
              </a:solidFill>
            </a:endParaRPr>
          </a:p>
          <a:p>
            <a:pPr algn="just"/>
            <a:r>
              <a:rPr lang="it-IT" sz="2400" b="1" dirty="0" smtClean="0">
                <a:solidFill>
                  <a:srgbClr val="002060"/>
                </a:solidFill>
              </a:rPr>
              <a:t>26 </a:t>
            </a:r>
            <a:r>
              <a:rPr lang="it-IT" sz="2400" b="1" dirty="0">
                <a:solidFill>
                  <a:srgbClr val="002060"/>
                </a:solidFill>
              </a:rPr>
              <a:t>novembre 2014: </a:t>
            </a:r>
            <a:r>
              <a:rPr lang="it-IT" sz="2400" b="1" u="sng" dirty="0">
                <a:solidFill>
                  <a:srgbClr val="002060"/>
                </a:solidFill>
              </a:rPr>
              <a:t>Direttiva</a:t>
            </a:r>
            <a:r>
              <a:rPr lang="it-IT" sz="2400" b="1" dirty="0">
                <a:solidFill>
                  <a:srgbClr val="002060"/>
                </a:solidFill>
              </a:rPr>
              <a:t> n. 2014/104 del Parlamento europeo e del Consiglio relativa a determinate norme che regolano le azioni per il risarcimento del danno ai sensi del diritto nazionale per violazioni delle disposizioni del diritto della concorrenza degli Stati membri e dell'Unione europea </a:t>
            </a:r>
            <a:r>
              <a:rPr lang="it-IT" sz="2000" b="1" dirty="0">
                <a:solidFill>
                  <a:srgbClr val="002060"/>
                </a:solidFill>
              </a:rPr>
              <a:t>(G.U. del 5.12.2014, L. 349/I). </a:t>
            </a:r>
            <a:endParaRPr lang="it-IT" sz="2400" b="1" dirty="0">
              <a:solidFill>
                <a:srgbClr val="002060"/>
              </a:solidFill>
            </a:endParaRPr>
          </a:p>
          <a:p>
            <a:pPr algn="just"/>
            <a:endParaRPr lang="it-IT" sz="2400" b="1" dirty="0">
              <a:solidFill>
                <a:srgbClr val="002060"/>
              </a:solidFill>
            </a:endParaRPr>
          </a:p>
        </p:txBody>
      </p:sp>
      <p:sp>
        <p:nvSpPr>
          <p:cNvPr id="5" name="Text Box 12"/>
          <p:cNvSpPr txBox="1">
            <a:spLocks noChangeArrowheads="1"/>
          </p:cNvSpPr>
          <p:nvPr/>
        </p:nvSpPr>
        <p:spPr bwMode="auto">
          <a:xfrm>
            <a:off x="8081963" y="6546850"/>
            <a:ext cx="954087"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sz="1200" b="1" dirty="0">
                <a:solidFill>
                  <a:srgbClr val="FF3300"/>
                </a:solidFill>
                <a:latin typeface="Arial" charset="0"/>
              </a:rPr>
              <a:t> </a:t>
            </a:r>
            <a:r>
              <a:rPr lang="it-IT" altLang="it-IT" sz="1200" b="1" dirty="0" err="1">
                <a:solidFill>
                  <a:srgbClr val="C00000"/>
                </a:solidFill>
                <a:latin typeface="Arial" charset="0"/>
              </a:rPr>
              <a:t>M.Tavassi</a:t>
            </a:r>
            <a:endParaRPr lang="it-IT" altLang="it-IT" sz="1200" b="1" dirty="0">
              <a:solidFill>
                <a:srgbClr val="C00000"/>
              </a:solidFill>
              <a:latin typeface="Arial" charset="0"/>
            </a:endParaRPr>
          </a:p>
          <a:p>
            <a:endParaRPr lang="it-IT" altLang="it-IT" sz="1800" dirty="0">
              <a:latin typeface="Arial"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49246" y="-171400"/>
            <a:ext cx="8229600" cy="1143000"/>
          </a:xfrm>
        </p:spPr>
        <p:txBody>
          <a:bodyPr/>
          <a:lstStyle/>
          <a:p>
            <a:r>
              <a:rPr lang="it-IT" sz="3600" b="1" dirty="0">
                <a:solidFill>
                  <a:srgbClr val="C00000"/>
                </a:solidFill>
                <a:effectLst>
                  <a:outerShdw blurRad="38100" dist="38100" dir="2700000" algn="tl">
                    <a:srgbClr val="000000">
                      <a:alpha val="43137"/>
                    </a:srgbClr>
                  </a:outerShdw>
                </a:effectLst>
              </a:rPr>
              <a:t>Ricostruzione </a:t>
            </a:r>
            <a:r>
              <a:rPr lang="it-IT" sz="3600" b="1" dirty="0" smtClean="0">
                <a:solidFill>
                  <a:srgbClr val="C00000"/>
                </a:solidFill>
                <a:effectLst>
                  <a:outerShdw blurRad="38100" dist="38100" dir="2700000" algn="tl">
                    <a:srgbClr val="000000">
                      <a:alpha val="43137"/>
                    </a:srgbClr>
                  </a:outerShdw>
                </a:effectLst>
              </a:rPr>
              <a:t>storica </a:t>
            </a:r>
            <a:r>
              <a:rPr lang="it-IT" sz="3200" b="1" dirty="0" smtClean="0">
                <a:solidFill>
                  <a:srgbClr val="C00000"/>
                </a:solidFill>
                <a:effectLst>
                  <a:outerShdw blurRad="38100" dist="38100" dir="2700000" algn="tl">
                    <a:srgbClr val="000000">
                      <a:alpha val="43137"/>
                    </a:srgbClr>
                  </a:outerShdw>
                </a:effectLst>
              </a:rPr>
              <a:t>(2/2)</a:t>
            </a:r>
            <a:endParaRPr lang="it-IT" sz="3200" b="1" dirty="0">
              <a:solidFill>
                <a:srgbClr val="C00000"/>
              </a:solidFill>
              <a:effectLst>
                <a:outerShdw blurRad="38100" dist="38100" dir="2700000" algn="tl">
                  <a:srgbClr val="000000">
                    <a:alpha val="43137"/>
                  </a:srgbClr>
                </a:outerShdw>
              </a:effectLst>
            </a:endParaRPr>
          </a:p>
        </p:txBody>
      </p:sp>
      <p:pic>
        <p:nvPicPr>
          <p:cNvPr id="8" name="Immagin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3528" y="714032"/>
            <a:ext cx="8352928" cy="5955328"/>
          </a:xfrm>
          <a:prstGeom prst="rect">
            <a:avLst/>
          </a:prstGeom>
        </p:spPr>
      </p:pic>
      <p:sp>
        <p:nvSpPr>
          <p:cNvPr id="11" name="Text Box 12"/>
          <p:cNvSpPr txBox="1">
            <a:spLocks noChangeArrowheads="1"/>
          </p:cNvSpPr>
          <p:nvPr/>
        </p:nvSpPr>
        <p:spPr bwMode="auto">
          <a:xfrm>
            <a:off x="5508104" y="6381328"/>
            <a:ext cx="3020379"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sz="1400" b="1" dirty="0" smtClean="0">
                <a:latin typeface="Arial" charset="0"/>
              </a:rPr>
              <a:t>DG Concorrenza – Daniele </a:t>
            </a:r>
            <a:r>
              <a:rPr lang="it-IT" altLang="it-IT" sz="1400" b="1" dirty="0" err="1" smtClean="0">
                <a:latin typeface="Arial" charset="0"/>
              </a:rPr>
              <a:t>Calisti</a:t>
            </a:r>
            <a:endParaRPr lang="it-IT" altLang="it-IT" sz="1400" b="1" dirty="0">
              <a:latin typeface="Arial" charset="0"/>
            </a:endParaRPr>
          </a:p>
        </p:txBody>
      </p:sp>
    </p:spTree>
    <p:extLst>
      <p:ext uri="{BB962C8B-B14F-4D97-AF65-F5344CB8AC3E}">
        <p14:creationId xmlns:p14="http://schemas.microsoft.com/office/powerpoint/2010/main" val="6252541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84"/>
            <a:ext cx="8229600" cy="1143000"/>
          </a:xfrm>
        </p:spPr>
        <p:txBody>
          <a:bodyPr/>
          <a:lstStyle/>
          <a:p>
            <a:r>
              <a:rPr lang="it-IT" sz="3600" b="1" dirty="0" smtClean="0">
                <a:solidFill>
                  <a:srgbClr val="C00000"/>
                </a:solidFill>
              </a:rPr>
              <a:t>Corte di Giustizia</a:t>
            </a:r>
            <a:br>
              <a:rPr lang="it-IT" sz="3600" b="1" dirty="0" smtClean="0">
                <a:solidFill>
                  <a:srgbClr val="C00000"/>
                </a:solidFill>
              </a:rPr>
            </a:br>
            <a:r>
              <a:rPr lang="it-IT" sz="3600" b="1" dirty="0" smtClean="0">
                <a:solidFill>
                  <a:srgbClr val="C00000"/>
                </a:solidFill>
              </a:rPr>
              <a:t>le sentenze più significative</a:t>
            </a:r>
            <a:endParaRPr lang="it-IT" sz="3600" b="1" dirty="0">
              <a:solidFill>
                <a:srgbClr val="C00000"/>
              </a:solidFill>
            </a:endParaRPr>
          </a:p>
        </p:txBody>
      </p:sp>
      <p:sp>
        <p:nvSpPr>
          <p:cNvPr id="3" name="Segnaposto contenuto 2"/>
          <p:cNvSpPr>
            <a:spLocks noGrp="1"/>
          </p:cNvSpPr>
          <p:nvPr>
            <p:ph idx="1"/>
          </p:nvPr>
        </p:nvSpPr>
        <p:spPr>
          <a:xfrm>
            <a:off x="241176" y="1196752"/>
            <a:ext cx="8902824" cy="5760640"/>
          </a:xfrm>
        </p:spPr>
        <p:txBody>
          <a:bodyPr/>
          <a:lstStyle/>
          <a:p>
            <a:r>
              <a:rPr lang="it-IT" b="1" i="1" dirty="0" err="1" smtClean="0">
                <a:hlinkClick r:id="rId2"/>
              </a:rPr>
              <a:t>Courage</a:t>
            </a:r>
            <a:r>
              <a:rPr lang="it-IT" dirty="0" smtClean="0"/>
              <a:t> </a:t>
            </a:r>
            <a:r>
              <a:rPr lang="it-IT" sz="2700" b="1" dirty="0" smtClean="0">
                <a:solidFill>
                  <a:srgbClr val="002060"/>
                </a:solidFill>
              </a:rPr>
              <a:t>del 20 settembre 2001 (causa C-453/99, in Racc., p. I-6297) </a:t>
            </a:r>
          </a:p>
          <a:p>
            <a:r>
              <a:rPr lang="it-IT" b="1" i="1" dirty="0" smtClean="0">
                <a:hlinkClick r:id="rId3"/>
              </a:rPr>
              <a:t>Manfredi</a:t>
            </a:r>
            <a:r>
              <a:rPr lang="it-IT" b="1" i="1" dirty="0" smtClean="0"/>
              <a:t> </a:t>
            </a:r>
            <a:r>
              <a:rPr lang="it-IT" sz="2700" b="1" dirty="0" smtClean="0">
                <a:solidFill>
                  <a:srgbClr val="002060"/>
                </a:solidFill>
              </a:rPr>
              <a:t>del 13 luglio 2006 (cause riunite da C-295/04 a C-298/04, in Racc., p. I-6619),</a:t>
            </a:r>
            <a:r>
              <a:rPr lang="it-IT" dirty="0" smtClean="0"/>
              <a:t> </a:t>
            </a:r>
          </a:p>
          <a:p>
            <a:pPr>
              <a:buFont typeface="Arial" pitchFamily="34" charset="0"/>
              <a:buChar char="•"/>
            </a:pPr>
            <a:r>
              <a:rPr lang="it-IT" b="1" i="1" u="sng" dirty="0" err="1" smtClean="0">
                <a:solidFill>
                  <a:schemeClr val="accent1">
                    <a:lumMod val="50000"/>
                  </a:schemeClr>
                </a:solidFill>
              </a:rPr>
              <a:t>Pfleiderer</a:t>
            </a:r>
            <a:r>
              <a:rPr lang="it-IT" dirty="0" smtClean="0"/>
              <a:t> </a:t>
            </a:r>
            <a:r>
              <a:rPr lang="it-IT" sz="2700" b="1" dirty="0" smtClean="0">
                <a:solidFill>
                  <a:srgbClr val="002060"/>
                </a:solidFill>
              </a:rPr>
              <a:t>del 14 giugno 2011 (causa C-360/09, Racc. pag I-5161)</a:t>
            </a:r>
          </a:p>
          <a:p>
            <a:r>
              <a:rPr lang="it-IT" b="1" i="1" dirty="0" err="1" smtClean="0">
                <a:hlinkClick r:id="rId2"/>
              </a:rPr>
              <a:t>Donau</a:t>
            </a:r>
            <a:r>
              <a:rPr lang="it-IT" b="1" i="1" u="sng" dirty="0" smtClean="0">
                <a:solidFill>
                  <a:schemeClr val="accent1">
                    <a:lumMod val="50000"/>
                  </a:schemeClr>
                </a:solidFill>
              </a:rPr>
              <a:t> </a:t>
            </a:r>
            <a:r>
              <a:rPr lang="it-IT" b="1" i="1" u="sng" dirty="0" err="1" smtClean="0">
                <a:solidFill>
                  <a:schemeClr val="accent1">
                    <a:lumMod val="50000"/>
                  </a:schemeClr>
                </a:solidFill>
              </a:rPr>
              <a:t>Chemie</a:t>
            </a:r>
            <a:r>
              <a:rPr lang="it-IT" dirty="0" smtClean="0"/>
              <a:t> </a:t>
            </a:r>
            <a:r>
              <a:rPr lang="it-IT" sz="2700" b="1" dirty="0" smtClean="0">
                <a:solidFill>
                  <a:srgbClr val="002060"/>
                </a:solidFill>
              </a:rPr>
              <a:t>del 6 giugno 2013 (causa C-536/11, in GU, C 13 del 14.1.12, p. 5)</a:t>
            </a:r>
          </a:p>
          <a:p>
            <a:r>
              <a:rPr lang="it-IT" b="1" i="1" u="sng" dirty="0" err="1" smtClean="0">
                <a:solidFill>
                  <a:schemeClr val="accent1">
                    <a:lumMod val="50000"/>
                  </a:schemeClr>
                </a:solidFill>
              </a:rPr>
              <a:t>Kone-Otis</a:t>
            </a:r>
            <a:r>
              <a:rPr lang="it-IT" b="1" i="1" u="sng" dirty="0" smtClean="0">
                <a:solidFill>
                  <a:schemeClr val="accent1">
                    <a:lumMod val="50000"/>
                  </a:schemeClr>
                </a:solidFill>
              </a:rPr>
              <a:t> c. OBB </a:t>
            </a:r>
            <a:r>
              <a:rPr lang="it-IT" sz="2700" b="1" dirty="0" smtClean="0">
                <a:solidFill>
                  <a:srgbClr val="002060"/>
                </a:solidFill>
              </a:rPr>
              <a:t>del 5 giugno 2014 (C-557/12)</a:t>
            </a:r>
          </a:p>
          <a:p>
            <a:endParaRPr lang="it-IT" dirty="0" smtClean="0"/>
          </a:p>
        </p:txBody>
      </p:sp>
      <p:sp>
        <p:nvSpPr>
          <p:cNvPr id="5" name="Text Box 12"/>
          <p:cNvSpPr txBox="1">
            <a:spLocks noChangeArrowheads="1"/>
          </p:cNvSpPr>
          <p:nvPr/>
        </p:nvSpPr>
        <p:spPr bwMode="auto">
          <a:xfrm>
            <a:off x="7956376" y="6453336"/>
            <a:ext cx="954087"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sz="1200" b="1" dirty="0">
                <a:solidFill>
                  <a:srgbClr val="FF3300"/>
                </a:solidFill>
                <a:latin typeface="Arial" charset="0"/>
              </a:rPr>
              <a:t> </a:t>
            </a:r>
            <a:r>
              <a:rPr lang="it-IT" altLang="it-IT" sz="1200" b="1" dirty="0" err="1">
                <a:solidFill>
                  <a:srgbClr val="C00000"/>
                </a:solidFill>
                <a:latin typeface="Arial" charset="0"/>
              </a:rPr>
              <a:t>M.Tavassi</a:t>
            </a:r>
            <a:endParaRPr lang="it-IT" altLang="it-IT" sz="1200" b="1" dirty="0">
              <a:solidFill>
                <a:srgbClr val="C00000"/>
              </a:solidFill>
              <a:latin typeface="Arial" charset="0"/>
            </a:endParaRPr>
          </a:p>
          <a:p>
            <a:endParaRPr lang="it-IT" altLang="it-IT" sz="1800" dirty="0">
              <a:latin typeface="Arial"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84"/>
            <a:ext cx="8229600" cy="1143000"/>
          </a:xfrm>
        </p:spPr>
        <p:txBody>
          <a:bodyPr/>
          <a:lstStyle/>
          <a:p>
            <a:r>
              <a:rPr lang="it-IT" sz="4000" b="1" dirty="0" smtClean="0">
                <a:solidFill>
                  <a:srgbClr val="C00000"/>
                </a:solidFill>
              </a:rPr>
              <a:t>Principi desumibili</a:t>
            </a:r>
            <a:endParaRPr lang="it-IT" sz="4000" b="1" dirty="0">
              <a:solidFill>
                <a:srgbClr val="C00000"/>
              </a:solidFill>
            </a:endParaRPr>
          </a:p>
        </p:txBody>
      </p:sp>
      <p:sp>
        <p:nvSpPr>
          <p:cNvPr id="3" name="Segnaposto contenuto 2"/>
          <p:cNvSpPr>
            <a:spLocks noGrp="1"/>
          </p:cNvSpPr>
          <p:nvPr>
            <p:ph idx="1"/>
          </p:nvPr>
        </p:nvSpPr>
        <p:spPr>
          <a:xfrm>
            <a:off x="251520" y="1052736"/>
            <a:ext cx="8363272" cy="5400600"/>
          </a:xfrm>
        </p:spPr>
        <p:txBody>
          <a:bodyPr/>
          <a:lstStyle/>
          <a:p>
            <a:pPr algn="just"/>
            <a:r>
              <a:rPr lang="it-IT" sz="2400" b="1" dirty="0" smtClean="0">
                <a:solidFill>
                  <a:srgbClr val="002060"/>
                </a:solidFill>
              </a:rPr>
              <a:t>Le norme nazionali non devono essere formulate in modo da rendere praticamente impossibile o eccessivamente difficile il conseguimento del risarcimento.</a:t>
            </a:r>
          </a:p>
          <a:p>
            <a:pPr algn="just"/>
            <a:r>
              <a:rPr lang="it-IT" sz="2400" b="1" dirty="0" smtClean="0">
                <a:solidFill>
                  <a:srgbClr val="002060"/>
                </a:solidFill>
              </a:rPr>
              <a:t>Le disposizioni del diritto dell’Unione non ostano a che un soggetto ottenga l’accesso ai documenti relativi ad un procedimento di clemenza riguardanti l’autore della violazione.</a:t>
            </a:r>
          </a:p>
          <a:p>
            <a:pPr algn="just"/>
            <a:r>
              <a:rPr lang="it-IT" sz="2400" b="1" dirty="0" smtClean="0">
                <a:solidFill>
                  <a:srgbClr val="002060"/>
                </a:solidFill>
              </a:rPr>
              <a:t>Le norme nazionali devono bilanciare gli interessi che giustificano, da un lato la comunicazione delle informazioni fornite spontaneamente dal richiedente la clemenza e, dall’altro, la tutela delle informazioni stesse, procedendo caso per caso e tenendo conto di tutti gli elementi rilevanti.</a:t>
            </a:r>
          </a:p>
          <a:p>
            <a:endParaRPr lang="it-IT" sz="2400" dirty="0"/>
          </a:p>
        </p:txBody>
      </p:sp>
      <p:sp>
        <p:nvSpPr>
          <p:cNvPr id="5" name="Text Box 12"/>
          <p:cNvSpPr txBox="1">
            <a:spLocks noChangeArrowheads="1"/>
          </p:cNvSpPr>
          <p:nvPr/>
        </p:nvSpPr>
        <p:spPr bwMode="auto">
          <a:xfrm>
            <a:off x="7956376" y="6453336"/>
            <a:ext cx="954087"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sz="1200" b="1" dirty="0">
                <a:solidFill>
                  <a:srgbClr val="FF3300"/>
                </a:solidFill>
                <a:latin typeface="Arial" charset="0"/>
              </a:rPr>
              <a:t> </a:t>
            </a:r>
            <a:r>
              <a:rPr lang="it-IT" altLang="it-IT" sz="1200" b="1" dirty="0" err="1">
                <a:solidFill>
                  <a:srgbClr val="C00000"/>
                </a:solidFill>
                <a:latin typeface="Arial" charset="0"/>
              </a:rPr>
              <a:t>M.Tavassi</a:t>
            </a:r>
            <a:endParaRPr lang="it-IT" altLang="it-IT" sz="1200" b="1" dirty="0">
              <a:solidFill>
                <a:srgbClr val="C00000"/>
              </a:solidFill>
              <a:latin typeface="Arial" charset="0"/>
            </a:endParaRPr>
          </a:p>
          <a:p>
            <a:endParaRPr lang="it-IT" altLang="it-IT" sz="1800" dirty="0">
              <a:latin typeface="Arial"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600" b="1" smtClean="0">
                <a:solidFill>
                  <a:srgbClr val="C00000"/>
                </a:solidFill>
                <a:effectLst>
                  <a:outerShdw blurRad="38100" dist="38100" dir="2700000" algn="tl">
                    <a:srgbClr val="000000">
                      <a:alpha val="43137"/>
                    </a:srgbClr>
                  </a:outerShdw>
                </a:effectLst>
              </a:rPr>
              <a:t>I principali </a:t>
            </a:r>
            <a:r>
              <a:rPr lang="it-IT" sz="3600" b="1">
                <a:solidFill>
                  <a:srgbClr val="C00000"/>
                </a:solidFill>
                <a:effectLst>
                  <a:outerShdw blurRad="38100" dist="38100" dir="2700000" algn="tl">
                    <a:srgbClr val="000000">
                      <a:alpha val="43137"/>
                    </a:srgbClr>
                  </a:outerShdw>
                </a:effectLst>
              </a:rPr>
              <a:t>obiettivi della </a:t>
            </a:r>
            <a:r>
              <a:rPr lang="it-IT" sz="3600" b="1" smtClean="0">
                <a:solidFill>
                  <a:srgbClr val="C00000"/>
                </a:solidFill>
                <a:effectLst>
                  <a:outerShdw blurRad="38100" dist="38100" dir="2700000" algn="tl">
                    <a:srgbClr val="000000">
                      <a:alpha val="43137"/>
                    </a:srgbClr>
                  </a:outerShdw>
                </a:effectLst>
              </a:rPr>
              <a:t>Direttiva (Art. 1)</a:t>
            </a:r>
            <a:endParaRPr lang="it-IT" sz="3600" b="1">
              <a:solidFill>
                <a:srgbClr val="C0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467544" y="1700808"/>
            <a:ext cx="8229600" cy="4525963"/>
          </a:xfrm>
        </p:spPr>
        <p:txBody>
          <a:bodyPr/>
          <a:lstStyle/>
          <a:p>
            <a:pPr algn="just">
              <a:spcBef>
                <a:spcPts val="600"/>
              </a:spcBef>
              <a:spcAft>
                <a:spcPts val="0"/>
              </a:spcAft>
            </a:pPr>
            <a:r>
              <a:rPr lang="it-IT" sz="2850" b="1" dirty="0" smtClean="0">
                <a:solidFill>
                  <a:srgbClr val="002060"/>
                </a:solidFill>
              </a:rPr>
              <a:t>Permettere a </a:t>
            </a:r>
            <a:r>
              <a:rPr lang="it-IT" sz="2850" b="1" u="sng" dirty="0" smtClean="0">
                <a:solidFill>
                  <a:srgbClr val="002060"/>
                </a:solidFill>
              </a:rPr>
              <a:t>chiunque</a:t>
            </a:r>
            <a:r>
              <a:rPr lang="it-IT" sz="2850" b="1" dirty="0" smtClean="0">
                <a:solidFill>
                  <a:srgbClr val="002060"/>
                </a:solidFill>
              </a:rPr>
              <a:t> sia vittima di </a:t>
            </a:r>
            <a:r>
              <a:rPr lang="it-IT" sz="2850" b="1" dirty="0">
                <a:solidFill>
                  <a:srgbClr val="002060"/>
                </a:solidFill>
              </a:rPr>
              <a:t>infrazioni antitrust di ottenere il </a:t>
            </a:r>
            <a:r>
              <a:rPr lang="it-IT" sz="2850" b="1" dirty="0" smtClean="0">
                <a:solidFill>
                  <a:srgbClr val="002060"/>
                </a:solidFill>
              </a:rPr>
              <a:t>«pieno risarcimento» </a:t>
            </a:r>
            <a:r>
              <a:rPr lang="it-IT" sz="2850" b="1" dirty="0">
                <a:solidFill>
                  <a:srgbClr val="002060"/>
                </a:solidFill>
              </a:rPr>
              <a:t>del </a:t>
            </a:r>
            <a:r>
              <a:rPr lang="it-IT" sz="2850" b="1" dirty="0" smtClean="0">
                <a:solidFill>
                  <a:srgbClr val="002060"/>
                </a:solidFill>
              </a:rPr>
              <a:t>danno</a:t>
            </a:r>
            <a:endParaRPr lang="it-IT" sz="2850" b="1" dirty="0">
              <a:solidFill>
                <a:srgbClr val="002060"/>
              </a:solidFill>
            </a:endParaRPr>
          </a:p>
          <a:p>
            <a:pPr algn="just"/>
            <a:endParaRPr lang="it-IT" sz="2850" b="1" dirty="0">
              <a:solidFill>
                <a:srgbClr val="002060"/>
              </a:solidFill>
            </a:endParaRPr>
          </a:p>
          <a:p>
            <a:pPr algn="just"/>
            <a:r>
              <a:rPr lang="it-IT" sz="2850" b="1" dirty="0">
                <a:solidFill>
                  <a:srgbClr val="002060"/>
                </a:solidFill>
              </a:rPr>
              <a:t>Ottimizzare il coordinamento tra </a:t>
            </a:r>
            <a:r>
              <a:rPr lang="it-IT" sz="2850" b="1" i="1" dirty="0">
                <a:solidFill>
                  <a:srgbClr val="002060"/>
                </a:solidFill>
              </a:rPr>
              <a:t>public</a:t>
            </a:r>
            <a:r>
              <a:rPr lang="it-IT" sz="2850" b="1" dirty="0">
                <a:solidFill>
                  <a:srgbClr val="002060"/>
                </a:solidFill>
              </a:rPr>
              <a:t> e </a:t>
            </a:r>
            <a:r>
              <a:rPr lang="it-IT" sz="2850" b="1" i="1" dirty="0">
                <a:solidFill>
                  <a:srgbClr val="002060"/>
                </a:solidFill>
              </a:rPr>
              <a:t>private </a:t>
            </a:r>
            <a:r>
              <a:rPr lang="it-IT" sz="2850" b="1" i="1" dirty="0" err="1" smtClean="0">
                <a:solidFill>
                  <a:srgbClr val="002060"/>
                </a:solidFill>
              </a:rPr>
              <a:t>enforcement</a:t>
            </a:r>
            <a:endParaRPr lang="it-IT" sz="2850" b="1" dirty="0" smtClean="0">
              <a:solidFill>
                <a:srgbClr val="002060"/>
              </a:solidFill>
            </a:endParaRPr>
          </a:p>
          <a:p>
            <a:pPr algn="just"/>
            <a:endParaRPr lang="it-IT" sz="2850" b="1" dirty="0" smtClean="0">
              <a:solidFill>
                <a:srgbClr val="002060"/>
              </a:solidFill>
            </a:endParaRPr>
          </a:p>
          <a:p>
            <a:pPr algn="just"/>
            <a:r>
              <a:rPr lang="it-IT" sz="2850" b="1" dirty="0" smtClean="0">
                <a:solidFill>
                  <a:srgbClr val="002060"/>
                </a:solidFill>
              </a:rPr>
              <a:t>Precisare quali voci soddisfino il diritto ad ottenere il «</a:t>
            </a:r>
            <a:r>
              <a:rPr lang="it-IT" sz="2850" b="1" u="sng" dirty="0" smtClean="0">
                <a:solidFill>
                  <a:srgbClr val="002060"/>
                </a:solidFill>
              </a:rPr>
              <a:t>pieno risarcimento del danno</a:t>
            </a:r>
            <a:r>
              <a:rPr lang="it-IT" sz="2850" b="1" dirty="0" smtClean="0">
                <a:solidFill>
                  <a:srgbClr val="002060"/>
                </a:solidFill>
              </a:rPr>
              <a:t>»</a:t>
            </a:r>
            <a:endParaRPr lang="it-IT" sz="2850" b="1" dirty="0">
              <a:solidFill>
                <a:srgbClr val="002060"/>
              </a:solidFill>
            </a:endParaRPr>
          </a:p>
        </p:txBody>
      </p:sp>
      <p:sp>
        <p:nvSpPr>
          <p:cNvPr id="5" name="Text Box 12"/>
          <p:cNvSpPr txBox="1">
            <a:spLocks noChangeArrowheads="1"/>
          </p:cNvSpPr>
          <p:nvPr/>
        </p:nvSpPr>
        <p:spPr bwMode="auto">
          <a:xfrm>
            <a:off x="8081963" y="6546850"/>
            <a:ext cx="954087"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sz="1200" b="1" dirty="0">
                <a:solidFill>
                  <a:srgbClr val="FF3300"/>
                </a:solidFill>
                <a:latin typeface="Arial" charset="0"/>
              </a:rPr>
              <a:t> </a:t>
            </a:r>
            <a:r>
              <a:rPr lang="it-IT" altLang="it-IT" sz="1200" b="1" dirty="0" err="1">
                <a:solidFill>
                  <a:srgbClr val="C00000"/>
                </a:solidFill>
                <a:latin typeface="Arial" charset="0"/>
              </a:rPr>
              <a:t>M.Tavassi</a:t>
            </a:r>
            <a:endParaRPr lang="it-IT" altLang="it-IT" sz="1200" b="1" dirty="0">
              <a:solidFill>
                <a:srgbClr val="C00000"/>
              </a:solidFill>
              <a:latin typeface="Arial" charset="0"/>
            </a:endParaRPr>
          </a:p>
          <a:p>
            <a:endParaRPr lang="it-IT" altLang="it-IT" sz="1800" dirty="0">
              <a:latin typeface="Arial" charset="0"/>
            </a:endParaRPr>
          </a:p>
        </p:txBody>
      </p:sp>
    </p:spTree>
    <p:extLst>
      <p:ext uri="{BB962C8B-B14F-4D97-AF65-F5344CB8AC3E}">
        <p14:creationId xmlns:p14="http://schemas.microsoft.com/office/powerpoint/2010/main" val="26973618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188640"/>
            <a:ext cx="8229600" cy="1143000"/>
          </a:xfrm>
        </p:spPr>
        <p:txBody>
          <a:bodyPr/>
          <a:lstStyle/>
          <a:p>
            <a:r>
              <a:rPr lang="it-IT" sz="3400" b="1" smtClean="0">
                <a:solidFill>
                  <a:srgbClr val="C00000"/>
                </a:solidFill>
                <a:effectLst>
                  <a:outerShdw blurRad="38100" dist="38100" dir="2700000" algn="tl">
                    <a:srgbClr val="000000">
                      <a:alpha val="43137"/>
                    </a:srgbClr>
                  </a:outerShdw>
                </a:effectLst>
              </a:rPr>
              <a:t>I «confini» della Direttiva</a:t>
            </a:r>
            <a:endParaRPr lang="it-IT" sz="3400" b="1">
              <a:solidFill>
                <a:srgbClr val="C0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467544" y="1556792"/>
            <a:ext cx="8229600" cy="4709120"/>
          </a:xfrm>
        </p:spPr>
        <p:txBody>
          <a:bodyPr/>
          <a:lstStyle/>
          <a:p>
            <a:pPr algn="just">
              <a:spcAft>
                <a:spcPts val="200"/>
              </a:spcAft>
            </a:pPr>
            <a:r>
              <a:rPr lang="it-IT" sz="2800" b="1">
                <a:solidFill>
                  <a:srgbClr val="002060"/>
                </a:solidFill>
              </a:rPr>
              <a:t>Non crea una nuova forma di responsabilità</a:t>
            </a:r>
          </a:p>
          <a:p>
            <a:pPr algn="just">
              <a:spcAft>
                <a:spcPts val="200"/>
              </a:spcAft>
            </a:pPr>
            <a:r>
              <a:rPr lang="it-IT" sz="2800" b="1">
                <a:solidFill>
                  <a:srgbClr val="002060"/>
                </a:solidFill>
              </a:rPr>
              <a:t>Non va oltre </a:t>
            </a:r>
            <a:r>
              <a:rPr lang="it-IT" sz="2800" b="1" smtClean="0">
                <a:solidFill>
                  <a:srgbClr val="002060"/>
                </a:solidFill>
              </a:rPr>
              <a:t>il risarcimento </a:t>
            </a:r>
            <a:r>
              <a:rPr lang="it-IT" sz="2800" b="1">
                <a:solidFill>
                  <a:srgbClr val="002060"/>
                </a:solidFill>
              </a:rPr>
              <a:t>del danno da illecito antitrust</a:t>
            </a:r>
          </a:p>
          <a:p>
            <a:pPr algn="just">
              <a:spcAft>
                <a:spcPts val="200"/>
              </a:spcAft>
            </a:pPr>
            <a:r>
              <a:rPr lang="it-IT" sz="2800" b="1">
                <a:solidFill>
                  <a:srgbClr val="002060"/>
                </a:solidFill>
              </a:rPr>
              <a:t>Non prevede l’introduzione di </a:t>
            </a:r>
            <a:r>
              <a:rPr lang="it-IT" sz="2800" b="1" i="1" smtClean="0">
                <a:solidFill>
                  <a:srgbClr val="002060"/>
                </a:solidFill>
              </a:rPr>
              <a:t>punitive damages </a:t>
            </a:r>
            <a:r>
              <a:rPr lang="it-IT" sz="2800" b="1" smtClean="0">
                <a:solidFill>
                  <a:srgbClr val="002060"/>
                </a:solidFill>
              </a:rPr>
              <a:t>o duplicazioni </a:t>
            </a:r>
            <a:r>
              <a:rPr lang="it-IT" sz="2800" b="1">
                <a:solidFill>
                  <a:srgbClr val="002060"/>
                </a:solidFill>
              </a:rPr>
              <a:t>risarcitorie</a:t>
            </a:r>
          </a:p>
          <a:p>
            <a:pPr algn="just">
              <a:spcAft>
                <a:spcPts val="600"/>
              </a:spcAft>
            </a:pPr>
            <a:r>
              <a:rPr lang="it-IT" sz="2800" b="1">
                <a:solidFill>
                  <a:srgbClr val="002060"/>
                </a:solidFill>
              </a:rPr>
              <a:t>Non configura le azioni per il risarcimento del danno </a:t>
            </a:r>
            <a:r>
              <a:rPr lang="it-IT" sz="2800" b="1" smtClean="0">
                <a:solidFill>
                  <a:srgbClr val="002060"/>
                </a:solidFill>
              </a:rPr>
              <a:t>quale </a:t>
            </a:r>
            <a:r>
              <a:rPr lang="it-IT" sz="2800" b="1">
                <a:solidFill>
                  <a:srgbClr val="002060"/>
                </a:solidFill>
              </a:rPr>
              <a:t>strumento deterrente (come sono, invece, le sanzioni amministrative pecuniarie irrogate </a:t>
            </a:r>
            <a:r>
              <a:rPr lang="it-IT" sz="2800" b="1" smtClean="0">
                <a:solidFill>
                  <a:srgbClr val="002060"/>
                </a:solidFill>
              </a:rPr>
              <a:t>dalle AGN)</a:t>
            </a:r>
            <a:endParaRPr lang="it-IT" sz="2800" b="1">
              <a:solidFill>
                <a:srgbClr val="002060"/>
              </a:solidFill>
            </a:endParaRPr>
          </a:p>
        </p:txBody>
      </p:sp>
      <p:sp>
        <p:nvSpPr>
          <p:cNvPr id="6" name="Text Box 12"/>
          <p:cNvSpPr txBox="1">
            <a:spLocks noChangeArrowheads="1"/>
          </p:cNvSpPr>
          <p:nvPr/>
        </p:nvSpPr>
        <p:spPr bwMode="auto">
          <a:xfrm>
            <a:off x="7956376" y="6453336"/>
            <a:ext cx="954087"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sz="1200" b="1" dirty="0">
                <a:solidFill>
                  <a:srgbClr val="FF3300"/>
                </a:solidFill>
                <a:latin typeface="Arial" charset="0"/>
              </a:rPr>
              <a:t> </a:t>
            </a:r>
            <a:r>
              <a:rPr lang="it-IT" altLang="it-IT" sz="1200" b="1" dirty="0" err="1">
                <a:solidFill>
                  <a:srgbClr val="C00000"/>
                </a:solidFill>
                <a:latin typeface="Arial" charset="0"/>
              </a:rPr>
              <a:t>M.Tavassi</a:t>
            </a:r>
            <a:endParaRPr lang="it-IT" altLang="it-IT" sz="1200" b="1" dirty="0">
              <a:solidFill>
                <a:srgbClr val="C00000"/>
              </a:solidFill>
              <a:latin typeface="Arial" charset="0"/>
            </a:endParaRPr>
          </a:p>
          <a:p>
            <a:endParaRPr lang="it-IT" altLang="it-IT" sz="1800" dirty="0">
              <a:latin typeface="Arial" charset="0"/>
            </a:endParaRPr>
          </a:p>
        </p:txBody>
      </p:sp>
    </p:spTree>
    <p:extLst>
      <p:ext uri="{BB962C8B-B14F-4D97-AF65-F5344CB8AC3E}">
        <p14:creationId xmlns:p14="http://schemas.microsoft.com/office/powerpoint/2010/main" val="36115525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400" b="1" smtClean="0">
                <a:solidFill>
                  <a:srgbClr val="C00000"/>
                </a:solidFill>
                <a:effectLst>
                  <a:outerShdw blurRad="38100" dist="38100" dir="2700000" algn="tl">
                    <a:srgbClr val="000000">
                      <a:alpha val="43137"/>
                    </a:srgbClr>
                  </a:outerShdw>
                </a:effectLst>
              </a:rPr>
              <a:t>Misure volte a facilitare il risarcimento del danno da illecito antitrust</a:t>
            </a:r>
            <a:endParaRPr lang="it-IT" sz="3400" b="1">
              <a:solidFill>
                <a:srgbClr val="C0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467544" y="1700808"/>
            <a:ext cx="8229600" cy="4525963"/>
          </a:xfrm>
        </p:spPr>
        <p:txBody>
          <a:bodyPr/>
          <a:lstStyle/>
          <a:p>
            <a:pPr algn="just">
              <a:spcAft>
                <a:spcPts val="600"/>
              </a:spcAft>
            </a:pPr>
            <a:r>
              <a:rPr lang="it-IT" sz="2750" b="1" dirty="0">
                <a:solidFill>
                  <a:srgbClr val="002060"/>
                </a:solidFill>
              </a:rPr>
              <a:t>Divulgazione delle prove (</a:t>
            </a:r>
            <a:r>
              <a:rPr lang="it-IT" sz="2750" b="1" dirty="0" smtClean="0">
                <a:solidFill>
                  <a:srgbClr val="002060"/>
                </a:solidFill>
              </a:rPr>
              <a:t>Artt. 5-8)</a:t>
            </a:r>
            <a:endParaRPr lang="it-IT" sz="2750" b="1" dirty="0">
              <a:solidFill>
                <a:srgbClr val="002060"/>
              </a:solidFill>
            </a:endParaRPr>
          </a:p>
          <a:p>
            <a:pPr algn="just">
              <a:spcAft>
                <a:spcPts val="600"/>
              </a:spcAft>
            </a:pPr>
            <a:r>
              <a:rPr lang="it-IT" sz="2750" b="1" dirty="0">
                <a:solidFill>
                  <a:srgbClr val="002060"/>
                </a:solidFill>
              </a:rPr>
              <a:t>Effetto delle decisioni </a:t>
            </a:r>
            <a:r>
              <a:rPr lang="it-IT" sz="2750" b="1" dirty="0" smtClean="0">
                <a:solidFill>
                  <a:srgbClr val="002060"/>
                </a:solidFill>
              </a:rPr>
              <a:t>dell’AGN </a:t>
            </a:r>
            <a:r>
              <a:rPr lang="it-IT" sz="2750" b="1" dirty="0">
                <a:solidFill>
                  <a:srgbClr val="002060"/>
                </a:solidFill>
              </a:rPr>
              <a:t>(</a:t>
            </a:r>
            <a:r>
              <a:rPr lang="it-IT" sz="2750" b="1" dirty="0" smtClean="0">
                <a:solidFill>
                  <a:srgbClr val="002060"/>
                </a:solidFill>
              </a:rPr>
              <a:t>Art. </a:t>
            </a:r>
            <a:r>
              <a:rPr lang="it-IT" sz="2750" b="1" dirty="0">
                <a:solidFill>
                  <a:srgbClr val="002060"/>
                </a:solidFill>
              </a:rPr>
              <a:t>9)</a:t>
            </a:r>
          </a:p>
          <a:p>
            <a:pPr algn="just">
              <a:spcAft>
                <a:spcPts val="600"/>
              </a:spcAft>
            </a:pPr>
            <a:r>
              <a:rPr lang="it-IT" sz="2750" b="1" dirty="0">
                <a:solidFill>
                  <a:srgbClr val="002060"/>
                </a:solidFill>
              </a:rPr>
              <a:t>Termini di prescrizione (</a:t>
            </a:r>
            <a:r>
              <a:rPr lang="it-IT" sz="2750" b="1" dirty="0" smtClean="0">
                <a:solidFill>
                  <a:srgbClr val="002060"/>
                </a:solidFill>
              </a:rPr>
              <a:t>Art. </a:t>
            </a:r>
            <a:r>
              <a:rPr lang="it-IT" sz="2750" b="1" dirty="0">
                <a:solidFill>
                  <a:srgbClr val="002060"/>
                </a:solidFill>
              </a:rPr>
              <a:t>10)</a:t>
            </a:r>
          </a:p>
          <a:p>
            <a:pPr algn="just">
              <a:spcAft>
                <a:spcPts val="600"/>
              </a:spcAft>
            </a:pPr>
            <a:r>
              <a:rPr lang="it-IT" sz="2750" b="1" dirty="0">
                <a:solidFill>
                  <a:srgbClr val="002060"/>
                </a:solidFill>
              </a:rPr>
              <a:t>Responsabilità in </a:t>
            </a:r>
            <a:r>
              <a:rPr lang="it-IT" sz="2750" b="1" dirty="0" smtClean="0">
                <a:solidFill>
                  <a:srgbClr val="002060"/>
                </a:solidFill>
              </a:rPr>
              <a:t>solido (</a:t>
            </a:r>
            <a:r>
              <a:rPr lang="it-IT" sz="2750" b="1" dirty="0">
                <a:solidFill>
                  <a:srgbClr val="002060"/>
                </a:solidFill>
              </a:rPr>
              <a:t>Art. 11) </a:t>
            </a:r>
          </a:p>
          <a:p>
            <a:pPr algn="just">
              <a:spcAft>
                <a:spcPts val="600"/>
              </a:spcAft>
            </a:pPr>
            <a:r>
              <a:rPr lang="it-IT" sz="2750" b="1" dirty="0">
                <a:solidFill>
                  <a:srgbClr val="002060"/>
                </a:solidFill>
              </a:rPr>
              <a:t>Trasferimento del sovrapprezzo (</a:t>
            </a:r>
            <a:r>
              <a:rPr lang="it-IT" sz="2750" b="1" dirty="0" smtClean="0">
                <a:solidFill>
                  <a:srgbClr val="002060"/>
                </a:solidFill>
              </a:rPr>
              <a:t>Artt. 12-16)</a:t>
            </a:r>
            <a:endParaRPr lang="it-IT" sz="2750" b="1" dirty="0">
              <a:solidFill>
                <a:srgbClr val="002060"/>
              </a:solidFill>
            </a:endParaRPr>
          </a:p>
          <a:p>
            <a:pPr algn="just"/>
            <a:r>
              <a:rPr lang="it-IT" sz="2750" b="1" dirty="0">
                <a:solidFill>
                  <a:srgbClr val="002060"/>
                </a:solidFill>
              </a:rPr>
              <a:t>Quantificazione del danno (Art. 17)</a:t>
            </a:r>
          </a:p>
          <a:p>
            <a:pPr algn="just">
              <a:spcAft>
                <a:spcPts val="600"/>
              </a:spcAft>
            </a:pPr>
            <a:r>
              <a:rPr lang="it-IT" sz="2750" b="1" dirty="0">
                <a:solidFill>
                  <a:srgbClr val="002060"/>
                </a:solidFill>
              </a:rPr>
              <a:t>Composizione consensuale delle controversie (</a:t>
            </a:r>
            <a:r>
              <a:rPr lang="it-IT" sz="2750" b="1" dirty="0" smtClean="0">
                <a:solidFill>
                  <a:srgbClr val="002060"/>
                </a:solidFill>
              </a:rPr>
              <a:t>Artt. </a:t>
            </a:r>
            <a:r>
              <a:rPr lang="it-IT" sz="2750" b="1" dirty="0">
                <a:solidFill>
                  <a:srgbClr val="002060"/>
                </a:solidFill>
              </a:rPr>
              <a:t>18 e 19)</a:t>
            </a:r>
          </a:p>
          <a:p>
            <a:pPr algn="just"/>
            <a:endParaRPr lang="it-IT" sz="2750" b="1" dirty="0" smtClean="0">
              <a:solidFill>
                <a:srgbClr val="002060"/>
              </a:solidFill>
            </a:endParaRPr>
          </a:p>
          <a:p>
            <a:pPr algn="just"/>
            <a:endParaRPr lang="it-IT" sz="2750" b="1" dirty="0" smtClean="0">
              <a:solidFill>
                <a:srgbClr val="002060"/>
              </a:solidFill>
            </a:endParaRPr>
          </a:p>
          <a:p>
            <a:pPr algn="just"/>
            <a:endParaRPr lang="it-IT" sz="2850" b="1" dirty="0">
              <a:solidFill>
                <a:srgbClr val="002060"/>
              </a:solidFill>
            </a:endParaRPr>
          </a:p>
        </p:txBody>
      </p:sp>
      <p:sp>
        <p:nvSpPr>
          <p:cNvPr id="5" name="Text Box 12"/>
          <p:cNvSpPr txBox="1">
            <a:spLocks noChangeArrowheads="1"/>
          </p:cNvSpPr>
          <p:nvPr/>
        </p:nvSpPr>
        <p:spPr bwMode="auto">
          <a:xfrm>
            <a:off x="8081963" y="6546850"/>
            <a:ext cx="954087"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sz="1200" b="1" dirty="0">
                <a:solidFill>
                  <a:srgbClr val="FF3300"/>
                </a:solidFill>
                <a:latin typeface="Arial" charset="0"/>
              </a:rPr>
              <a:t> </a:t>
            </a:r>
            <a:r>
              <a:rPr lang="it-IT" altLang="it-IT" sz="1200" b="1" dirty="0" err="1">
                <a:solidFill>
                  <a:srgbClr val="C00000"/>
                </a:solidFill>
                <a:latin typeface="Arial" charset="0"/>
              </a:rPr>
              <a:t>M.Tavassi</a:t>
            </a:r>
            <a:endParaRPr lang="it-IT" altLang="it-IT" sz="1200" b="1" dirty="0">
              <a:solidFill>
                <a:srgbClr val="C00000"/>
              </a:solidFill>
              <a:latin typeface="Arial" charset="0"/>
            </a:endParaRPr>
          </a:p>
          <a:p>
            <a:endParaRPr lang="it-IT" altLang="it-IT" sz="1800" dirty="0">
              <a:latin typeface="Arial" charset="0"/>
            </a:endParaRPr>
          </a:p>
        </p:txBody>
      </p:sp>
    </p:spTree>
    <p:extLst>
      <p:ext uri="{BB962C8B-B14F-4D97-AF65-F5344CB8AC3E}">
        <p14:creationId xmlns:p14="http://schemas.microsoft.com/office/powerpoint/2010/main" val="7120839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99392"/>
            <a:ext cx="8229600" cy="1143000"/>
          </a:xfrm>
        </p:spPr>
        <p:txBody>
          <a:bodyPr/>
          <a:lstStyle/>
          <a:p>
            <a:r>
              <a:rPr lang="it-IT" sz="3400" b="1" dirty="0">
                <a:solidFill>
                  <a:srgbClr val="C00000"/>
                </a:solidFill>
                <a:effectLst>
                  <a:outerShdw blurRad="38100" dist="38100" dir="2700000" algn="tl">
                    <a:srgbClr val="000000">
                      <a:alpha val="43137"/>
                    </a:srgbClr>
                  </a:outerShdw>
                </a:effectLst>
              </a:rPr>
              <a:t>Divulgazione delle prove (</a:t>
            </a:r>
            <a:r>
              <a:rPr lang="it-IT" sz="3400" b="1" dirty="0" smtClean="0">
                <a:solidFill>
                  <a:srgbClr val="C00000"/>
                </a:solidFill>
                <a:effectLst>
                  <a:outerShdw blurRad="38100" dist="38100" dir="2700000" algn="tl">
                    <a:srgbClr val="000000">
                      <a:alpha val="43137"/>
                    </a:srgbClr>
                  </a:outerShdw>
                </a:effectLst>
              </a:rPr>
              <a:t>Artt</a:t>
            </a:r>
            <a:r>
              <a:rPr lang="it-IT" sz="3400" b="1" dirty="0">
                <a:solidFill>
                  <a:srgbClr val="C00000"/>
                </a:solidFill>
                <a:effectLst>
                  <a:outerShdw blurRad="38100" dist="38100" dir="2700000" algn="tl">
                    <a:srgbClr val="000000">
                      <a:alpha val="43137"/>
                    </a:srgbClr>
                  </a:outerShdw>
                </a:effectLst>
              </a:rPr>
              <a:t>. 5 </a:t>
            </a:r>
            <a:r>
              <a:rPr lang="it-IT" sz="3400" b="1" dirty="0" smtClean="0">
                <a:solidFill>
                  <a:srgbClr val="C00000"/>
                </a:solidFill>
                <a:effectLst>
                  <a:outerShdw blurRad="38100" dist="38100" dir="2700000" algn="tl">
                    <a:srgbClr val="000000">
                      <a:alpha val="43137"/>
                    </a:srgbClr>
                  </a:outerShdw>
                </a:effectLst>
              </a:rPr>
              <a:t>- 8)</a:t>
            </a:r>
            <a:endParaRPr lang="it-IT" sz="3400" b="1" dirty="0">
              <a:solidFill>
                <a:srgbClr val="C0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395536" y="1052736"/>
            <a:ext cx="8373616" cy="5400600"/>
          </a:xfrm>
        </p:spPr>
        <p:txBody>
          <a:bodyPr/>
          <a:lstStyle/>
          <a:p>
            <a:pPr marL="0" indent="0" algn="just">
              <a:buNone/>
            </a:pPr>
            <a:r>
              <a:rPr lang="it-IT" sz="2800" b="1" dirty="0">
                <a:solidFill>
                  <a:srgbClr val="002060"/>
                </a:solidFill>
              </a:rPr>
              <a:t>I giudici </a:t>
            </a:r>
            <a:r>
              <a:rPr lang="it-IT" sz="2800" b="1" dirty="0" smtClean="0">
                <a:solidFill>
                  <a:srgbClr val="002060"/>
                </a:solidFill>
              </a:rPr>
              <a:t>nazionali, alle condizioni </a:t>
            </a:r>
            <a:r>
              <a:rPr lang="it-IT" sz="2800" b="1" dirty="0">
                <a:solidFill>
                  <a:srgbClr val="002060"/>
                </a:solidFill>
              </a:rPr>
              <a:t>previste dagli articoli 5 e 6 della Direttiva, possono ordinare la </a:t>
            </a:r>
            <a:r>
              <a:rPr lang="it-IT" sz="2800" b="1" dirty="0" smtClean="0">
                <a:solidFill>
                  <a:srgbClr val="002060"/>
                </a:solidFill>
              </a:rPr>
              <a:t>divulgazione:</a:t>
            </a:r>
            <a:endParaRPr lang="it-IT" sz="2800" b="1" dirty="0">
              <a:solidFill>
                <a:srgbClr val="002060"/>
              </a:solidFill>
            </a:endParaRPr>
          </a:p>
          <a:p>
            <a:pPr algn="just">
              <a:buFont typeface="Wingdings" panose="05000000000000000000" pitchFamily="2" charset="2"/>
              <a:buChar char="Ø"/>
            </a:pPr>
            <a:r>
              <a:rPr lang="it-IT" sz="2800" b="1" dirty="0" smtClean="0">
                <a:solidFill>
                  <a:srgbClr val="002060"/>
                </a:solidFill>
              </a:rPr>
              <a:t>al convenuto o ad un terzo, delle </a:t>
            </a:r>
            <a:r>
              <a:rPr lang="it-IT" sz="2800" b="1" dirty="0">
                <a:solidFill>
                  <a:srgbClr val="002060"/>
                </a:solidFill>
              </a:rPr>
              <a:t>prove rilevanti che rientrino nel controllo di tale soggetto, ad alcune </a:t>
            </a:r>
            <a:r>
              <a:rPr lang="it-IT" sz="2800" b="1" dirty="0" smtClean="0">
                <a:solidFill>
                  <a:srgbClr val="002060"/>
                </a:solidFill>
              </a:rPr>
              <a:t>condizioni;</a:t>
            </a:r>
            <a:endParaRPr lang="it-IT" sz="2800" b="1" dirty="0">
              <a:solidFill>
                <a:srgbClr val="002060"/>
              </a:solidFill>
            </a:endParaRPr>
          </a:p>
          <a:p>
            <a:pPr algn="just">
              <a:buFont typeface="Wingdings" panose="05000000000000000000" pitchFamily="2" charset="2"/>
              <a:buChar char="Ø"/>
            </a:pPr>
            <a:r>
              <a:rPr lang="it-IT" sz="2800" b="1" dirty="0" smtClean="0">
                <a:solidFill>
                  <a:srgbClr val="002060"/>
                </a:solidFill>
              </a:rPr>
              <a:t>delle </a:t>
            </a:r>
            <a:r>
              <a:rPr lang="it-IT" sz="2800" b="1" dirty="0">
                <a:solidFill>
                  <a:srgbClr val="002060"/>
                </a:solidFill>
              </a:rPr>
              <a:t>prove che contengono informazioni riservate ove le ritengano rilevanti ai fini delle azioni per il risarcimento del </a:t>
            </a:r>
            <a:r>
              <a:rPr lang="it-IT" sz="2800" b="1" dirty="0" smtClean="0">
                <a:solidFill>
                  <a:srgbClr val="002060"/>
                </a:solidFill>
              </a:rPr>
              <a:t>danno;</a:t>
            </a:r>
            <a:endParaRPr lang="it-IT" sz="2800" b="1" dirty="0">
              <a:solidFill>
                <a:srgbClr val="002060"/>
              </a:solidFill>
            </a:endParaRPr>
          </a:p>
          <a:p>
            <a:pPr algn="just">
              <a:buFont typeface="Wingdings" panose="05000000000000000000" pitchFamily="2" charset="2"/>
              <a:buChar char="Ø"/>
            </a:pPr>
            <a:r>
              <a:rPr lang="it-IT" sz="2800" b="1" dirty="0" smtClean="0">
                <a:solidFill>
                  <a:srgbClr val="002060"/>
                </a:solidFill>
              </a:rPr>
              <a:t>delle </a:t>
            </a:r>
            <a:r>
              <a:rPr lang="it-IT" sz="2800" b="1" u="sng" dirty="0">
                <a:solidFill>
                  <a:srgbClr val="002060"/>
                </a:solidFill>
              </a:rPr>
              <a:t>prove incluse nel fascicolo di un'autorità garante della </a:t>
            </a:r>
            <a:r>
              <a:rPr lang="it-IT" sz="2800" b="1" u="sng" dirty="0" smtClean="0">
                <a:solidFill>
                  <a:srgbClr val="002060"/>
                </a:solidFill>
              </a:rPr>
              <a:t>concorrenza </a:t>
            </a:r>
            <a:r>
              <a:rPr lang="it-IT" sz="2800" b="1" dirty="0" smtClean="0">
                <a:solidFill>
                  <a:srgbClr val="002060"/>
                </a:solidFill>
              </a:rPr>
              <a:t>(limite: programmi di clemenza, cd lista nera,grigia,bianca, </a:t>
            </a:r>
            <a:r>
              <a:rPr lang="it-IT" sz="2400" b="1" dirty="0" smtClean="0">
                <a:solidFill>
                  <a:srgbClr val="002060"/>
                </a:solidFill>
              </a:rPr>
              <a:t>art. 6</a:t>
            </a:r>
            <a:r>
              <a:rPr lang="it-IT" sz="2800" b="1" dirty="0" smtClean="0">
                <a:solidFill>
                  <a:srgbClr val="002060"/>
                </a:solidFill>
              </a:rPr>
              <a:t>)</a:t>
            </a:r>
            <a:r>
              <a:rPr lang="it-IT" sz="2400" b="1" dirty="0" smtClean="0">
                <a:solidFill>
                  <a:srgbClr val="002060"/>
                </a:solidFill>
              </a:rPr>
              <a:t>.</a:t>
            </a:r>
            <a:endParaRPr lang="it-IT" sz="2800" b="1" dirty="0">
              <a:solidFill>
                <a:srgbClr val="002060"/>
              </a:solidFill>
            </a:endParaRPr>
          </a:p>
          <a:p>
            <a:endParaRPr lang="it-IT" dirty="0"/>
          </a:p>
        </p:txBody>
      </p:sp>
      <p:sp>
        <p:nvSpPr>
          <p:cNvPr id="5" name="Text Box 12"/>
          <p:cNvSpPr txBox="1">
            <a:spLocks noChangeArrowheads="1"/>
          </p:cNvSpPr>
          <p:nvPr/>
        </p:nvSpPr>
        <p:spPr bwMode="auto">
          <a:xfrm>
            <a:off x="8081963" y="6546850"/>
            <a:ext cx="954087"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sz="1200" b="1" dirty="0">
                <a:solidFill>
                  <a:srgbClr val="FF3300"/>
                </a:solidFill>
                <a:latin typeface="Arial" charset="0"/>
              </a:rPr>
              <a:t> </a:t>
            </a:r>
            <a:r>
              <a:rPr lang="it-IT" altLang="it-IT" sz="1200" b="1" dirty="0" err="1">
                <a:solidFill>
                  <a:srgbClr val="C00000"/>
                </a:solidFill>
                <a:latin typeface="Arial" charset="0"/>
              </a:rPr>
              <a:t>M.Tavassi</a:t>
            </a:r>
            <a:endParaRPr lang="it-IT" altLang="it-IT" sz="1200" b="1" dirty="0">
              <a:solidFill>
                <a:srgbClr val="C00000"/>
              </a:solidFill>
              <a:latin typeface="Arial" charset="0"/>
            </a:endParaRPr>
          </a:p>
          <a:p>
            <a:endParaRPr lang="it-IT" altLang="it-IT" sz="1800" dirty="0">
              <a:latin typeface="Arial" charset="0"/>
            </a:endParaRPr>
          </a:p>
        </p:txBody>
      </p:sp>
    </p:spTree>
    <p:extLst>
      <p:ext uri="{BB962C8B-B14F-4D97-AF65-F5344CB8AC3E}">
        <p14:creationId xmlns:p14="http://schemas.microsoft.com/office/powerpoint/2010/main" val="18652972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71400"/>
            <a:ext cx="8229600" cy="936104"/>
          </a:xfr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r>
              <a:rPr lang="it-IT" sz="3400" b="1" dirty="0" smtClean="0">
                <a:solidFill>
                  <a:srgbClr val="C00000"/>
                </a:solidFill>
                <a:effectLst>
                  <a:outerShdw blurRad="38100" dist="38100" dir="2700000" algn="tl">
                    <a:srgbClr val="000000">
                      <a:alpha val="43137"/>
                    </a:srgbClr>
                  </a:outerShdw>
                </a:effectLst>
              </a:rPr>
              <a:t>Prescrizione</a:t>
            </a:r>
            <a:endParaRPr lang="it-IT" sz="3400" b="1"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51520" y="548680"/>
            <a:ext cx="8568952" cy="6120680"/>
          </a:xfrm>
        </p:spPr>
        <p:txBody>
          <a:bodyPr/>
          <a:lstStyle/>
          <a:p>
            <a:pPr marL="0" indent="0" algn="ctr">
              <a:buNone/>
            </a:pPr>
            <a:r>
              <a:rPr lang="it-IT" sz="2400" b="1" u="sng" dirty="0" smtClean="0">
                <a:solidFill>
                  <a:srgbClr val="002060"/>
                </a:solidFill>
              </a:rPr>
              <a:t>Prima della Direttiva</a:t>
            </a:r>
          </a:p>
          <a:p>
            <a:r>
              <a:rPr lang="it-IT" sz="2400" b="1" dirty="0" smtClean="0">
                <a:solidFill>
                  <a:srgbClr val="002060"/>
                </a:solidFill>
              </a:rPr>
              <a:t>Norme rilevanti</a:t>
            </a:r>
            <a:r>
              <a:rPr lang="it-IT" sz="2400" b="1" i="1" dirty="0" smtClean="0">
                <a:solidFill>
                  <a:srgbClr val="002060"/>
                </a:solidFill>
              </a:rPr>
              <a:t>: </a:t>
            </a:r>
            <a:r>
              <a:rPr lang="it-IT" sz="2400" b="1" dirty="0" smtClean="0">
                <a:solidFill>
                  <a:srgbClr val="002060"/>
                </a:solidFill>
              </a:rPr>
              <a:t>artt. 2935 e 2947 c.c.</a:t>
            </a:r>
          </a:p>
          <a:p>
            <a:r>
              <a:rPr lang="it-IT" sz="2400" b="1" dirty="0" smtClean="0">
                <a:solidFill>
                  <a:srgbClr val="002060"/>
                </a:solidFill>
              </a:rPr>
              <a:t>Durata: 5 anni</a:t>
            </a:r>
          </a:p>
          <a:p>
            <a:pPr algn="just"/>
            <a:r>
              <a:rPr lang="it-IT" sz="2400" b="1" i="1" dirty="0" smtClean="0">
                <a:solidFill>
                  <a:srgbClr val="002060"/>
                </a:solidFill>
              </a:rPr>
              <a:t>Dies a quo</a:t>
            </a:r>
            <a:r>
              <a:rPr lang="it-IT" sz="2400" b="1" dirty="0" smtClean="0">
                <a:solidFill>
                  <a:srgbClr val="002060"/>
                </a:solidFill>
              </a:rPr>
              <a:t>:</a:t>
            </a:r>
            <a:r>
              <a:rPr lang="it-IT" sz="2400" b="1" dirty="0">
                <a:solidFill>
                  <a:srgbClr val="002060"/>
                </a:solidFill>
              </a:rPr>
              <a:t> giorno in cui chi assume di aver subito il </a:t>
            </a:r>
            <a:r>
              <a:rPr lang="it-IT" sz="2400" b="1" dirty="0" smtClean="0">
                <a:solidFill>
                  <a:srgbClr val="002060"/>
                </a:solidFill>
              </a:rPr>
              <a:t>danno ha, o potrebbe avere usando l'ordinaria diligenza, ragionevole ed adeguata conoscenza del danno e della sua ingiustizia (Cass</a:t>
            </a:r>
            <a:r>
              <a:rPr lang="it-IT" sz="2400" b="1" dirty="0">
                <a:solidFill>
                  <a:srgbClr val="002060"/>
                </a:solidFill>
              </a:rPr>
              <a:t>. 2.2.2007, n. </a:t>
            </a:r>
            <a:r>
              <a:rPr lang="it-IT" sz="2400" b="1" dirty="0" smtClean="0">
                <a:solidFill>
                  <a:srgbClr val="002060"/>
                </a:solidFill>
              </a:rPr>
              <a:t>2305)</a:t>
            </a:r>
          </a:p>
          <a:p>
            <a:pPr algn="just">
              <a:spcAft>
                <a:spcPts val="600"/>
              </a:spcAft>
            </a:pPr>
            <a:r>
              <a:rPr lang="it-IT" sz="2400" b="1" dirty="0">
                <a:solidFill>
                  <a:srgbClr val="002060"/>
                </a:solidFill>
              </a:rPr>
              <a:t>O</a:t>
            </a:r>
            <a:r>
              <a:rPr lang="it-IT" sz="2400" b="1" dirty="0" smtClean="0">
                <a:solidFill>
                  <a:srgbClr val="002060"/>
                </a:solidFill>
              </a:rPr>
              <a:t>nere della prova: a carico di chi eccepisce la prescrizione </a:t>
            </a:r>
            <a:r>
              <a:rPr lang="it-IT" sz="2400" b="1" dirty="0">
                <a:solidFill>
                  <a:srgbClr val="002060"/>
                </a:solidFill>
              </a:rPr>
              <a:t>(Cass. 2.2.2007, n. 2305)</a:t>
            </a:r>
            <a:endParaRPr lang="it-IT" sz="2400" b="1" dirty="0" smtClean="0">
              <a:solidFill>
                <a:srgbClr val="002060"/>
              </a:solidFill>
            </a:endParaRPr>
          </a:p>
          <a:p>
            <a:pPr marL="0" indent="0" algn="ctr">
              <a:buNone/>
            </a:pPr>
            <a:r>
              <a:rPr lang="it-IT" sz="2400" b="1" u="sng" dirty="0">
                <a:solidFill>
                  <a:srgbClr val="002060"/>
                </a:solidFill>
              </a:rPr>
              <a:t>Dopo la </a:t>
            </a:r>
            <a:r>
              <a:rPr lang="it-IT" sz="2400" b="1" u="sng" dirty="0" smtClean="0">
                <a:solidFill>
                  <a:srgbClr val="002060"/>
                </a:solidFill>
              </a:rPr>
              <a:t>Direttiva</a:t>
            </a:r>
          </a:p>
          <a:p>
            <a:pPr algn="just"/>
            <a:r>
              <a:rPr lang="it-IT" sz="2400" b="1" dirty="0" smtClean="0">
                <a:solidFill>
                  <a:srgbClr val="002060"/>
                </a:solidFill>
              </a:rPr>
              <a:t>Durata e onere della prova immutati (“almeno di 5 anni”)</a:t>
            </a:r>
          </a:p>
          <a:p>
            <a:pPr algn="just"/>
            <a:r>
              <a:rPr lang="it-IT" sz="2400" b="1" i="1" dirty="0" smtClean="0">
                <a:solidFill>
                  <a:srgbClr val="002060"/>
                </a:solidFill>
              </a:rPr>
              <a:t>Dies a quo</a:t>
            </a:r>
            <a:r>
              <a:rPr lang="it-IT" sz="2400" b="1" dirty="0" smtClean="0">
                <a:solidFill>
                  <a:srgbClr val="002060"/>
                </a:solidFill>
              </a:rPr>
              <a:t>: momento della ragionevole conoscenza della condotta, della sua illiceità, del danno e dell’identità dell’autore della violazione </a:t>
            </a:r>
            <a:endParaRPr lang="it-IT" sz="2400" b="1" dirty="0">
              <a:solidFill>
                <a:srgbClr val="002060"/>
              </a:solidFill>
            </a:endParaRPr>
          </a:p>
          <a:p>
            <a:pPr algn="just"/>
            <a:endParaRPr lang="it-IT" sz="2400" b="1" dirty="0">
              <a:solidFill>
                <a:srgbClr val="002060"/>
              </a:solidFill>
            </a:endParaRPr>
          </a:p>
        </p:txBody>
      </p:sp>
      <p:sp>
        <p:nvSpPr>
          <p:cNvPr id="5" name="Text Box 12"/>
          <p:cNvSpPr txBox="1">
            <a:spLocks noChangeArrowheads="1"/>
          </p:cNvSpPr>
          <p:nvPr/>
        </p:nvSpPr>
        <p:spPr bwMode="auto">
          <a:xfrm>
            <a:off x="8081963" y="6546850"/>
            <a:ext cx="954087"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sz="1200" b="1" dirty="0">
                <a:solidFill>
                  <a:srgbClr val="FF3300"/>
                </a:solidFill>
                <a:latin typeface="Arial" charset="0"/>
              </a:rPr>
              <a:t> </a:t>
            </a:r>
            <a:r>
              <a:rPr lang="it-IT" altLang="it-IT" sz="1200" b="1" dirty="0" err="1">
                <a:solidFill>
                  <a:srgbClr val="C00000"/>
                </a:solidFill>
                <a:latin typeface="Arial" charset="0"/>
              </a:rPr>
              <a:t>M.Tavassi</a:t>
            </a:r>
            <a:endParaRPr lang="it-IT" altLang="it-IT" sz="1200" b="1" dirty="0">
              <a:solidFill>
                <a:srgbClr val="C00000"/>
              </a:solidFill>
              <a:latin typeface="Arial" charset="0"/>
            </a:endParaRPr>
          </a:p>
          <a:p>
            <a:endParaRPr lang="it-IT" altLang="it-IT" sz="1800" dirty="0">
              <a:latin typeface="Arial" charset="0"/>
            </a:endParaRPr>
          </a:p>
        </p:txBody>
      </p:sp>
    </p:spTree>
    <p:extLst>
      <p:ext uri="{BB962C8B-B14F-4D97-AF65-F5344CB8AC3E}">
        <p14:creationId xmlns:p14="http://schemas.microsoft.com/office/powerpoint/2010/main" val="6233085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1"/>
          <p:cNvSpPr txBox="1">
            <a:spLocks noChangeArrowheads="1"/>
          </p:cNvSpPr>
          <p:nvPr/>
        </p:nvSpPr>
        <p:spPr bwMode="auto">
          <a:xfrm>
            <a:off x="668998" y="110292"/>
            <a:ext cx="7772400" cy="1143000"/>
          </a:xfrm>
          <a:prstGeom prst="rect">
            <a:avLst/>
          </a:prstGeom>
          <a:noFill/>
          <a:ln w="9525">
            <a:noFill/>
            <a:round/>
            <a:headEnd/>
            <a:tailEnd/>
          </a:ln>
        </p:spPr>
        <p:txBody>
          <a:bodyPr anchor="ct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altLang="it-IT" sz="3200" b="1" dirty="0">
                <a:solidFill>
                  <a:srgbClr val="9900FF"/>
                </a:solidFill>
              </a:rPr>
              <a:t>TEMI PRINCIPALI </a:t>
            </a:r>
          </a:p>
        </p:txBody>
      </p:sp>
      <p:sp>
        <p:nvSpPr>
          <p:cNvPr id="4099" name="Text Box 2"/>
          <p:cNvSpPr txBox="1">
            <a:spLocks noChangeArrowheads="1"/>
          </p:cNvSpPr>
          <p:nvPr/>
        </p:nvSpPr>
        <p:spPr bwMode="auto">
          <a:xfrm>
            <a:off x="876300" y="1052513"/>
            <a:ext cx="7391400" cy="4727575"/>
          </a:xfrm>
          <a:prstGeom prst="rect">
            <a:avLst/>
          </a:prstGeom>
          <a:noFill/>
          <a:ln w="9525">
            <a:noFill/>
            <a:round/>
            <a:headEnd/>
            <a:tailEnd/>
          </a:ln>
        </p:spPr>
        <p:txBody>
          <a:bodyPr/>
          <a:lstStyle/>
          <a:p>
            <a:pPr marL="342900" indent="-339725">
              <a:lnSpc>
                <a:spcPct val="90000"/>
              </a:lnSpc>
              <a:spcBef>
                <a:spcPts val="700"/>
              </a:spcBef>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it-IT" altLang="it-IT" sz="2800" b="1" dirty="0">
                <a:solidFill>
                  <a:srgbClr val="000066"/>
                </a:solidFill>
              </a:rPr>
              <a:t>  </a:t>
            </a:r>
          </a:p>
          <a:p>
            <a:pPr marL="342900" indent="-339725" algn="just">
              <a:lnSpc>
                <a:spcPct val="90000"/>
              </a:lnSpc>
              <a:spcBef>
                <a:spcPts val="700"/>
              </a:spcBef>
              <a:buClr>
                <a:srgbClr val="000066"/>
              </a:buClr>
              <a:buFont typeface="Arial" charset="0"/>
              <a:buChar cha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altLang="it-IT" sz="2800" b="1" dirty="0">
                <a:solidFill>
                  <a:srgbClr val="000066"/>
                </a:solidFill>
              </a:rPr>
              <a:t>Il </a:t>
            </a:r>
            <a:r>
              <a:rPr lang="en-US" altLang="it-IT" sz="2800" b="1" dirty="0" err="1">
                <a:solidFill>
                  <a:srgbClr val="000066"/>
                </a:solidFill>
              </a:rPr>
              <a:t>Regolamento</a:t>
            </a:r>
            <a:r>
              <a:rPr lang="en-US" altLang="it-IT" sz="2800" b="1" dirty="0">
                <a:solidFill>
                  <a:srgbClr val="000066"/>
                </a:solidFill>
              </a:rPr>
              <a:t> No. 1/2003 </a:t>
            </a:r>
            <a:r>
              <a:rPr lang="en-US" altLang="it-IT" sz="2800" b="1" dirty="0" err="1">
                <a:solidFill>
                  <a:srgbClr val="000066"/>
                </a:solidFill>
              </a:rPr>
              <a:t>ed</a:t>
            </a:r>
            <a:r>
              <a:rPr lang="en-US" altLang="it-IT" sz="2800" b="1" dirty="0">
                <a:solidFill>
                  <a:srgbClr val="000066"/>
                </a:solidFill>
              </a:rPr>
              <a:t> </a:t>
            </a:r>
            <a:r>
              <a:rPr lang="en-US" altLang="it-IT" sz="2800" b="1" dirty="0" err="1">
                <a:solidFill>
                  <a:srgbClr val="000066"/>
                </a:solidFill>
              </a:rPr>
              <a:t>il</a:t>
            </a:r>
            <a:r>
              <a:rPr lang="en-US" altLang="it-IT" sz="2800" b="1" dirty="0">
                <a:solidFill>
                  <a:srgbClr val="000066"/>
                </a:solidFill>
              </a:rPr>
              <a:t> </a:t>
            </a:r>
            <a:r>
              <a:rPr lang="en-US" altLang="it-IT" sz="2800" b="1" dirty="0" err="1">
                <a:solidFill>
                  <a:srgbClr val="000066"/>
                </a:solidFill>
              </a:rPr>
              <a:t>pacchetto</a:t>
            </a:r>
            <a:r>
              <a:rPr lang="en-US" altLang="it-IT" sz="2800" b="1" dirty="0">
                <a:solidFill>
                  <a:srgbClr val="000066"/>
                </a:solidFill>
              </a:rPr>
              <a:t> </a:t>
            </a:r>
            <a:r>
              <a:rPr lang="en-US" altLang="it-IT" sz="2800" b="1" dirty="0" err="1">
                <a:solidFill>
                  <a:srgbClr val="000066"/>
                </a:solidFill>
              </a:rPr>
              <a:t>modernizzazione</a:t>
            </a:r>
            <a:r>
              <a:rPr lang="en-US" altLang="it-IT" sz="2800" b="1" dirty="0" smtClean="0">
                <a:solidFill>
                  <a:srgbClr val="000066"/>
                </a:solidFill>
              </a:rPr>
              <a:t>.</a:t>
            </a:r>
          </a:p>
          <a:p>
            <a:pPr marL="342900" indent="-339725" algn="just">
              <a:lnSpc>
                <a:spcPct val="90000"/>
              </a:lnSpc>
              <a:spcBef>
                <a:spcPts val="700"/>
              </a:spcBef>
              <a:buClr>
                <a:srgbClr val="000066"/>
              </a:buClr>
              <a:buFont typeface="Arial" charset="0"/>
              <a:buChar cha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altLang="it-IT" sz="2800" b="1" dirty="0" smtClean="0">
                <a:solidFill>
                  <a:srgbClr val="000066"/>
                </a:solidFill>
              </a:rPr>
              <a:t>Il </a:t>
            </a:r>
            <a:r>
              <a:rPr lang="en-US" altLang="it-IT" sz="2800" b="1" dirty="0" err="1" smtClean="0">
                <a:solidFill>
                  <a:srgbClr val="000066"/>
                </a:solidFill>
              </a:rPr>
              <a:t>ruolo</a:t>
            </a:r>
            <a:r>
              <a:rPr lang="en-US" altLang="it-IT" sz="2800" b="1" dirty="0" smtClean="0">
                <a:solidFill>
                  <a:srgbClr val="000066"/>
                </a:solidFill>
              </a:rPr>
              <a:t> </a:t>
            </a:r>
            <a:r>
              <a:rPr lang="en-US" altLang="it-IT" sz="2800" b="1" dirty="0" err="1" smtClean="0">
                <a:solidFill>
                  <a:srgbClr val="000066"/>
                </a:solidFill>
              </a:rPr>
              <a:t>delle</a:t>
            </a:r>
            <a:r>
              <a:rPr lang="en-US" altLang="it-IT" sz="2800" b="1" dirty="0" smtClean="0">
                <a:solidFill>
                  <a:srgbClr val="000066"/>
                </a:solidFill>
              </a:rPr>
              <a:t> AGN.</a:t>
            </a:r>
            <a:endParaRPr lang="en-US" altLang="it-IT" sz="2800" b="1" dirty="0">
              <a:solidFill>
                <a:srgbClr val="000066"/>
              </a:solidFill>
            </a:endParaRPr>
          </a:p>
          <a:p>
            <a:pPr marL="342900" indent="-339725" algn="just">
              <a:lnSpc>
                <a:spcPct val="90000"/>
              </a:lnSpc>
              <a:spcBef>
                <a:spcPts val="1400"/>
              </a:spcBef>
              <a:buClr>
                <a:srgbClr val="000066"/>
              </a:buClr>
              <a:buFont typeface="Arial" charset="0"/>
              <a:buChar cha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altLang="it-IT" sz="2800" b="1" dirty="0">
                <a:solidFill>
                  <a:srgbClr val="000066"/>
                </a:solidFill>
              </a:rPr>
              <a:t>Il </a:t>
            </a:r>
            <a:r>
              <a:rPr lang="en-US" altLang="it-IT" sz="2800" b="1" dirty="0" err="1">
                <a:solidFill>
                  <a:srgbClr val="000066"/>
                </a:solidFill>
              </a:rPr>
              <a:t>ruolo</a:t>
            </a:r>
            <a:r>
              <a:rPr lang="en-US" altLang="it-IT" sz="2800" b="1" dirty="0">
                <a:solidFill>
                  <a:srgbClr val="000066"/>
                </a:solidFill>
              </a:rPr>
              <a:t> </a:t>
            </a:r>
            <a:r>
              <a:rPr lang="en-US" altLang="it-IT" sz="2800" b="1" dirty="0" err="1">
                <a:solidFill>
                  <a:srgbClr val="000066"/>
                </a:solidFill>
              </a:rPr>
              <a:t>delle</a:t>
            </a:r>
            <a:r>
              <a:rPr lang="en-US" altLang="it-IT" sz="2800" b="1" dirty="0">
                <a:solidFill>
                  <a:srgbClr val="000066"/>
                </a:solidFill>
              </a:rPr>
              <a:t> </a:t>
            </a:r>
            <a:r>
              <a:rPr lang="en-US" altLang="it-IT" sz="2800" b="1" dirty="0" err="1">
                <a:solidFill>
                  <a:srgbClr val="000066"/>
                </a:solidFill>
              </a:rPr>
              <a:t>Corti</a:t>
            </a:r>
            <a:r>
              <a:rPr lang="en-US" altLang="it-IT" sz="2800" b="1" dirty="0">
                <a:solidFill>
                  <a:srgbClr val="000066"/>
                </a:solidFill>
              </a:rPr>
              <a:t> </a:t>
            </a:r>
            <a:r>
              <a:rPr lang="en-US" altLang="it-IT" sz="2800" b="1" dirty="0" err="1">
                <a:solidFill>
                  <a:srgbClr val="000066"/>
                </a:solidFill>
              </a:rPr>
              <a:t>nazionali</a:t>
            </a:r>
            <a:r>
              <a:rPr lang="en-US" altLang="it-IT" sz="2800" b="1" dirty="0">
                <a:solidFill>
                  <a:srgbClr val="000066"/>
                </a:solidFill>
              </a:rPr>
              <a:t> (</a:t>
            </a:r>
            <a:r>
              <a:rPr lang="en-US" altLang="it-IT" sz="2800" b="1" dirty="0" err="1">
                <a:solidFill>
                  <a:srgbClr val="000066"/>
                </a:solidFill>
              </a:rPr>
              <a:t>giudice</a:t>
            </a:r>
            <a:r>
              <a:rPr lang="en-US" altLang="it-IT" sz="2800" b="1" dirty="0">
                <a:solidFill>
                  <a:srgbClr val="000066"/>
                </a:solidFill>
              </a:rPr>
              <a:t> </a:t>
            </a:r>
            <a:r>
              <a:rPr lang="en-US" altLang="it-IT" sz="2800" b="1" dirty="0" err="1">
                <a:solidFill>
                  <a:srgbClr val="000066"/>
                </a:solidFill>
              </a:rPr>
              <a:t>ordinario</a:t>
            </a:r>
            <a:r>
              <a:rPr lang="en-US" altLang="it-IT" sz="2800" b="1" dirty="0">
                <a:solidFill>
                  <a:srgbClr val="000066"/>
                </a:solidFill>
              </a:rPr>
              <a:t>) </a:t>
            </a:r>
            <a:r>
              <a:rPr lang="en-US" altLang="it-IT" sz="2800" b="1" dirty="0" err="1">
                <a:solidFill>
                  <a:srgbClr val="000066"/>
                </a:solidFill>
              </a:rPr>
              <a:t>nel</a:t>
            </a:r>
            <a:r>
              <a:rPr lang="en-US" altLang="it-IT" sz="2800" b="1" dirty="0">
                <a:solidFill>
                  <a:srgbClr val="000066"/>
                </a:solidFill>
              </a:rPr>
              <a:t> </a:t>
            </a:r>
            <a:r>
              <a:rPr lang="en-US" altLang="it-IT" sz="2800" b="1" dirty="0" err="1">
                <a:solidFill>
                  <a:srgbClr val="000066"/>
                </a:solidFill>
              </a:rPr>
              <a:t>diritto</a:t>
            </a:r>
            <a:r>
              <a:rPr lang="en-US" altLang="it-IT" sz="2800" b="1" dirty="0">
                <a:solidFill>
                  <a:srgbClr val="000066"/>
                </a:solidFill>
              </a:rPr>
              <a:t> </a:t>
            </a:r>
            <a:r>
              <a:rPr lang="en-US" altLang="it-IT" sz="2800" b="1" dirty="0" err="1">
                <a:solidFill>
                  <a:srgbClr val="000066"/>
                </a:solidFill>
              </a:rPr>
              <a:t>antritrust</a:t>
            </a:r>
            <a:r>
              <a:rPr lang="en-US" altLang="it-IT" sz="2800" b="1" dirty="0">
                <a:solidFill>
                  <a:srgbClr val="000066"/>
                </a:solidFill>
              </a:rPr>
              <a:t>. </a:t>
            </a:r>
          </a:p>
          <a:p>
            <a:pPr marL="342900" indent="-339725" algn="just">
              <a:lnSpc>
                <a:spcPct val="90000"/>
              </a:lnSpc>
              <a:spcBef>
                <a:spcPts val="1400"/>
              </a:spcBef>
              <a:buClr>
                <a:srgbClr val="000066"/>
              </a:buClr>
              <a:buFont typeface="Arial" charset="0"/>
              <a:buChar cha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altLang="it-IT" sz="2800" b="1" dirty="0">
                <a:solidFill>
                  <a:srgbClr val="000066"/>
                </a:solidFill>
              </a:rPr>
              <a:t>Il </a:t>
            </a:r>
            <a:r>
              <a:rPr lang="en-US" altLang="it-IT" sz="2800" b="1" dirty="0" err="1">
                <a:solidFill>
                  <a:srgbClr val="000066"/>
                </a:solidFill>
              </a:rPr>
              <a:t>ruolo</a:t>
            </a:r>
            <a:r>
              <a:rPr lang="en-US" altLang="it-IT" sz="2800" b="1" dirty="0">
                <a:solidFill>
                  <a:srgbClr val="000066"/>
                </a:solidFill>
              </a:rPr>
              <a:t> </a:t>
            </a:r>
            <a:r>
              <a:rPr lang="en-US" altLang="it-IT" sz="2800" b="1" dirty="0" err="1">
                <a:solidFill>
                  <a:srgbClr val="000066"/>
                </a:solidFill>
              </a:rPr>
              <a:t>della</a:t>
            </a:r>
            <a:r>
              <a:rPr lang="en-US" altLang="it-IT" sz="2800" b="1" dirty="0">
                <a:solidFill>
                  <a:srgbClr val="000066"/>
                </a:solidFill>
              </a:rPr>
              <a:t> </a:t>
            </a:r>
            <a:r>
              <a:rPr lang="en-US" altLang="it-IT" sz="2800" b="1" dirty="0" err="1">
                <a:solidFill>
                  <a:srgbClr val="000066"/>
                </a:solidFill>
              </a:rPr>
              <a:t>Commissione</a:t>
            </a:r>
            <a:r>
              <a:rPr lang="en-US" altLang="it-IT" sz="2800" b="1" dirty="0">
                <a:solidFill>
                  <a:srgbClr val="000066"/>
                </a:solidFill>
              </a:rPr>
              <a:t> </a:t>
            </a:r>
            <a:r>
              <a:rPr lang="en-US" altLang="it-IT" sz="2800" b="1" dirty="0" smtClean="0">
                <a:solidFill>
                  <a:srgbClr val="000066"/>
                </a:solidFill>
              </a:rPr>
              <a:t>e </a:t>
            </a:r>
            <a:r>
              <a:rPr lang="en-US" altLang="it-IT" sz="2800" b="1" dirty="0" err="1" smtClean="0">
                <a:solidFill>
                  <a:srgbClr val="000066"/>
                </a:solidFill>
              </a:rPr>
              <a:t>delle</a:t>
            </a:r>
            <a:r>
              <a:rPr lang="en-US" altLang="it-IT" sz="2800" b="1" dirty="0" smtClean="0">
                <a:solidFill>
                  <a:srgbClr val="000066"/>
                </a:solidFill>
              </a:rPr>
              <a:t> AGN </a:t>
            </a:r>
            <a:r>
              <a:rPr lang="en-US" altLang="it-IT" sz="2800" b="1" dirty="0" err="1" smtClean="0">
                <a:solidFill>
                  <a:srgbClr val="000066"/>
                </a:solidFill>
              </a:rPr>
              <a:t>nei</a:t>
            </a:r>
            <a:r>
              <a:rPr lang="en-US" altLang="it-IT" sz="2800" b="1" dirty="0" smtClean="0">
                <a:solidFill>
                  <a:srgbClr val="000066"/>
                </a:solidFill>
              </a:rPr>
              <a:t> </a:t>
            </a:r>
            <a:r>
              <a:rPr lang="en-US" altLang="it-IT" sz="2800" b="1" dirty="0" err="1">
                <a:solidFill>
                  <a:srgbClr val="000066"/>
                </a:solidFill>
              </a:rPr>
              <a:t>confronti</a:t>
            </a:r>
            <a:r>
              <a:rPr lang="en-US" altLang="it-IT" sz="2800" b="1" dirty="0">
                <a:solidFill>
                  <a:srgbClr val="000066"/>
                </a:solidFill>
              </a:rPr>
              <a:t> </a:t>
            </a:r>
            <a:r>
              <a:rPr lang="en-US" altLang="it-IT" sz="2800" b="1" dirty="0" err="1">
                <a:solidFill>
                  <a:srgbClr val="000066"/>
                </a:solidFill>
              </a:rPr>
              <a:t>delle</a:t>
            </a:r>
            <a:r>
              <a:rPr lang="en-US" altLang="it-IT" sz="2800" b="1" dirty="0">
                <a:solidFill>
                  <a:srgbClr val="000066"/>
                </a:solidFill>
              </a:rPr>
              <a:t> </a:t>
            </a:r>
            <a:r>
              <a:rPr lang="en-US" altLang="it-IT" sz="2800" b="1" dirty="0" err="1">
                <a:solidFill>
                  <a:srgbClr val="000066"/>
                </a:solidFill>
              </a:rPr>
              <a:t>Corti</a:t>
            </a:r>
            <a:r>
              <a:rPr lang="en-US" altLang="it-IT" sz="2800" b="1" dirty="0">
                <a:solidFill>
                  <a:srgbClr val="000066"/>
                </a:solidFill>
              </a:rPr>
              <a:t> </a:t>
            </a:r>
            <a:r>
              <a:rPr lang="en-US" altLang="it-IT" sz="2800" b="1" dirty="0" err="1">
                <a:solidFill>
                  <a:srgbClr val="000066"/>
                </a:solidFill>
              </a:rPr>
              <a:t>nazionali</a:t>
            </a:r>
            <a:r>
              <a:rPr lang="en-US" altLang="it-IT" sz="2800" b="1" dirty="0">
                <a:solidFill>
                  <a:srgbClr val="000066"/>
                </a:solidFill>
              </a:rPr>
              <a:t>.</a:t>
            </a:r>
          </a:p>
          <a:p>
            <a:pPr marL="342900" indent="-339725" algn="just">
              <a:lnSpc>
                <a:spcPct val="90000"/>
              </a:lnSpc>
              <a:spcBef>
                <a:spcPts val="1400"/>
              </a:spcBef>
              <a:buClr>
                <a:srgbClr val="000066"/>
              </a:buClr>
              <a:buFont typeface="Arial" charset="0"/>
              <a:buChar cha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altLang="it-IT" sz="2800" b="1" dirty="0">
                <a:solidFill>
                  <a:srgbClr val="000066"/>
                </a:solidFill>
              </a:rPr>
              <a:t>Le </a:t>
            </a:r>
            <a:r>
              <a:rPr lang="en-US" altLang="it-IT" sz="2800" b="1" dirty="0" err="1">
                <a:solidFill>
                  <a:srgbClr val="000066"/>
                </a:solidFill>
              </a:rPr>
              <a:t>funzioni</a:t>
            </a:r>
            <a:r>
              <a:rPr lang="en-US" altLang="it-IT" sz="2800" b="1" dirty="0">
                <a:solidFill>
                  <a:srgbClr val="000066"/>
                </a:solidFill>
              </a:rPr>
              <a:t> del </a:t>
            </a:r>
            <a:r>
              <a:rPr lang="en-US" altLang="it-IT" sz="2800" b="1" i="1" dirty="0">
                <a:solidFill>
                  <a:srgbClr val="000066"/>
                </a:solidFill>
              </a:rPr>
              <a:t>private enforcement</a:t>
            </a:r>
            <a:r>
              <a:rPr lang="en-US" altLang="it-IT" sz="2800" b="1" dirty="0">
                <a:solidFill>
                  <a:srgbClr val="000066"/>
                </a:solidFill>
              </a:rPr>
              <a:t>: </a:t>
            </a:r>
            <a:r>
              <a:rPr lang="en-US" altLang="it-IT" sz="2800" b="1" dirty="0" err="1" smtClean="0">
                <a:solidFill>
                  <a:srgbClr val="000066"/>
                </a:solidFill>
              </a:rPr>
              <a:t>azioni</a:t>
            </a:r>
            <a:r>
              <a:rPr lang="en-US" altLang="it-IT" sz="2800" b="1" dirty="0" smtClean="0">
                <a:solidFill>
                  <a:srgbClr val="000066"/>
                </a:solidFill>
              </a:rPr>
              <a:t> </a:t>
            </a:r>
            <a:r>
              <a:rPr lang="en-US" altLang="it-IT" sz="2800" b="1" dirty="0">
                <a:solidFill>
                  <a:srgbClr val="000066"/>
                </a:solidFill>
              </a:rPr>
              <a:t>di </a:t>
            </a:r>
            <a:r>
              <a:rPr lang="en-US" altLang="it-IT" sz="2800" b="1" dirty="0" err="1">
                <a:solidFill>
                  <a:srgbClr val="000066"/>
                </a:solidFill>
              </a:rPr>
              <a:t>risarcimento</a:t>
            </a:r>
            <a:r>
              <a:rPr lang="en-US" altLang="it-IT" sz="2800" b="1" dirty="0">
                <a:solidFill>
                  <a:srgbClr val="000066"/>
                </a:solidFill>
              </a:rPr>
              <a:t> del </a:t>
            </a:r>
            <a:r>
              <a:rPr lang="en-US" altLang="it-IT" sz="2800" b="1" dirty="0" err="1" smtClean="0">
                <a:solidFill>
                  <a:srgbClr val="000066"/>
                </a:solidFill>
              </a:rPr>
              <a:t>danno</a:t>
            </a:r>
            <a:r>
              <a:rPr lang="en-US" altLang="it-IT" sz="2800" b="1" dirty="0" smtClean="0">
                <a:solidFill>
                  <a:srgbClr val="000066"/>
                </a:solidFill>
              </a:rPr>
              <a:t> e non solo</a:t>
            </a:r>
            <a:r>
              <a:rPr lang="en-US" altLang="it-IT" sz="2800" b="1" i="1" dirty="0" smtClean="0">
                <a:solidFill>
                  <a:srgbClr val="000066"/>
                </a:solidFill>
              </a:rPr>
              <a:t>.</a:t>
            </a:r>
            <a:endParaRPr lang="en-US" altLang="it-IT" sz="2800" b="1" i="1" dirty="0">
              <a:solidFill>
                <a:srgbClr val="000066"/>
              </a:solidFill>
            </a:endParaRPr>
          </a:p>
        </p:txBody>
      </p:sp>
      <p:sp>
        <p:nvSpPr>
          <p:cNvPr id="4100" name="Rectangle 3"/>
          <p:cNvSpPr>
            <a:spLocks noChangeArrowheads="1"/>
          </p:cNvSpPr>
          <p:nvPr/>
        </p:nvSpPr>
        <p:spPr bwMode="auto">
          <a:xfrm>
            <a:off x="2825750" y="6400800"/>
            <a:ext cx="3767098" cy="309958"/>
          </a:xfrm>
          <a:prstGeom prst="rect">
            <a:avLst/>
          </a:prstGeom>
          <a:noFill/>
          <a:ln w="9525">
            <a:noFill/>
            <a:round/>
            <a:headEnd/>
            <a:tailEnd/>
          </a:ln>
        </p:spPr>
        <p:txBody>
          <a:bodyPr wrap="none" lIns="90000" tIns="46800" rIns="90000" bIns="46800">
            <a:spAutoFit/>
          </a:bodyPr>
          <a:lstStyle/>
          <a:p>
            <a:pPr>
              <a:spcBef>
                <a:spcPts val="8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altLang="it-IT" sz="1400" b="1" dirty="0">
                <a:solidFill>
                  <a:srgbClr val="000000"/>
                </a:solidFill>
                <a:latin typeface="Times New Roman" pitchFamily="18" charset="0"/>
              </a:rPr>
              <a:t>Marina Tavassi – Sez. Spec. </a:t>
            </a:r>
            <a:r>
              <a:rPr lang="it-IT" altLang="it-IT" sz="1400" b="1" dirty="0" smtClean="0">
                <a:solidFill>
                  <a:srgbClr val="000000"/>
                </a:solidFill>
                <a:latin typeface="Times New Roman" pitchFamily="18" charset="0"/>
              </a:rPr>
              <a:t>Impresa di </a:t>
            </a:r>
            <a:r>
              <a:rPr lang="it-IT" altLang="it-IT" sz="1400" b="1" dirty="0">
                <a:solidFill>
                  <a:srgbClr val="000000"/>
                </a:solidFill>
                <a:latin typeface="Times New Roman" pitchFamily="18" charset="0"/>
              </a:rPr>
              <a:t>Milano</a:t>
            </a:r>
          </a:p>
        </p:txBody>
      </p:sp>
      <p:sp>
        <p:nvSpPr>
          <p:cNvPr id="3" name="Segnaposto numero diapositiva 2"/>
          <p:cNvSpPr>
            <a:spLocks noGrp="1"/>
          </p:cNvSpPr>
          <p:nvPr>
            <p:ph type="sldNum" sz="quarter" idx="12"/>
          </p:nvPr>
        </p:nvSpPr>
        <p:spPr/>
        <p:txBody>
          <a:bodyPr/>
          <a:lstStyle/>
          <a:p>
            <a:fld id="{1DB458D5-E966-4E3C-9ED4-064C5A8E9DDF}" type="slidenum">
              <a:rPr lang="it-IT" smtClean="0">
                <a:solidFill>
                  <a:prstClr val="black">
                    <a:tint val="75000"/>
                  </a:prstClr>
                </a:solidFill>
              </a:rPr>
              <a:pPr/>
              <a:t>2</a:t>
            </a:fld>
            <a:endParaRPr lang="it-IT">
              <a:solidFill>
                <a:prstClr val="black">
                  <a:tint val="75000"/>
                </a:prstClr>
              </a:solidFill>
            </a:endParaRPr>
          </a:p>
        </p:txBody>
      </p:sp>
    </p:spTree>
    <p:extLst>
      <p:ext uri="{BB962C8B-B14F-4D97-AF65-F5344CB8AC3E}">
        <p14:creationId xmlns:p14="http://schemas.microsoft.com/office/powerpoint/2010/main" val="347877083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71400"/>
            <a:ext cx="8147248" cy="936104"/>
          </a:xfrm>
        </p:spPr>
        <p:txBody>
          <a:bodyPr/>
          <a:lstStyle/>
          <a:p>
            <a:r>
              <a:rPr lang="en-US" sz="3400" b="1" dirty="0" smtClean="0">
                <a:solidFill>
                  <a:srgbClr val="C00000"/>
                </a:solidFill>
                <a:effectLst>
                  <a:outerShdw blurRad="38100" dist="38100" dir="2700000" algn="tl">
                    <a:srgbClr val="000000">
                      <a:alpha val="43137"/>
                    </a:srgbClr>
                  </a:outerShdw>
                </a:effectLst>
              </a:rPr>
              <a:t>Prescrizione (Art. 10)</a:t>
            </a:r>
            <a:endParaRPr lang="en-US" sz="3400" b="1"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95536" y="692696"/>
            <a:ext cx="8301608" cy="6048672"/>
          </a:xfrm>
        </p:spPr>
        <p:txBody>
          <a:bodyPr/>
          <a:lstStyle/>
          <a:p>
            <a:pPr marL="0" indent="0" algn="ctr">
              <a:buNone/>
            </a:pPr>
            <a:r>
              <a:rPr lang="it-IT" sz="2400" b="1" dirty="0" smtClean="0">
                <a:solidFill>
                  <a:srgbClr val="002060"/>
                </a:solidFill>
              </a:rPr>
              <a:t>MA</a:t>
            </a:r>
          </a:p>
          <a:p>
            <a:pPr marL="342900" lvl="1" indent="-342900" algn="just">
              <a:buFontTx/>
              <a:buChar char="•"/>
            </a:pPr>
            <a:r>
              <a:rPr lang="it-IT" sz="2400" b="1" dirty="0" smtClean="0">
                <a:solidFill>
                  <a:srgbClr val="002060"/>
                </a:solidFill>
              </a:rPr>
              <a:t>Il termine non inizia a decorrere prima che la violazione sia cessata</a:t>
            </a:r>
          </a:p>
          <a:p>
            <a:pPr marL="342900" lvl="1" indent="-342900" algn="just">
              <a:buFontTx/>
              <a:buChar char="•"/>
            </a:pPr>
            <a:r>
              <a:rPr lang="it-IT" sz="2400" b="1" dirty="0" smtClean="0">
                <a:solidFill>
                  <a:srgbClr val="002060"/>
                </a:solidFill>
              </a:rPr>
              <a:t>Interruzione o sospensione del termine, nel caso di avvio di un procedimento amministrativo da parte di un’AGN, </a:t>
            </a:r>
            <a:r>
              <a:rPr lang="it-IT" sz="2400" b="1" u="sng" dirty="0" smtClean="0">
                <a:solidFill>
                  <a:srgbClr val="002060"/>
                </a:solidFill>
              </a:rPr>
              <a:t>sino ad un anno dopo</a:t>
            </a:r>
            <a:r>
              <a:rPr lang="it-IT" sz="2400" b="1" dirty="0" smtClean="0">
                <a:solidFill>
                  <a:srgbClr val="002060"/>
                </a:solidFill>
              </a:rPr>
              <a:t> la definitiva conclusione di quest’ultimo. </a:t>
            </a:r>
          </a:p>
          <a:p>
            <a:pPr algn="just">
              <a:spcAft>
                <a:spcPts val="600"/>
              </a:spcAft>
            </a:pPr>
            <a:r>
              <a:rPr lang="it-IT" sz="2400" b="1" dirty="0" smtClean="0">
                <a:solidFill>
                  <a:srgbClr val="002060"/>
                </a:solidFill>
              </a:rPr>
              <a:t>Sospensione del termine in pendenza di un procedimento per la composizione consensuale della controversia.</a:t>
            </a:r>
          </a:p>
          <a:p>
            <a:pPr marL="0" indent="0" algn="ctr">
              <a:buNone/>
            </a:pPr>
            <a:r>
              <a:rPr lang="fr-FR" sz="2400" b="1" dirty="0" smtClean="0">
                <a:solidFill>
                  <a:srgbClr val="002060"/>
                </a:solidFill>
              </a:rPr>
              <a:t>DI CONSEGUENZA</a:t>
            </a:r>
          </a:p>
          <a:p>
            <a:pPr algn="just"/>
            <a:r>
              <a:rPr lang="it-IT" sz="2400" b="1" dirty="0" smtClean="0">
                <a:solidFill>
                  <a:srgbClr val="002060"/>
                </a:solidFill>
              </a:rPr>
              <a:t>necessità di adeguare la normativa nazionale con riferimento in particolare all’ulteriore anno di interruzione o sospensione dopo la conclusione di un procedimento amministrativo.</a:t>
            </a:r>
            <a:endParaRPr lang="it-IT" sz="2400" b="1" dirty="0">
              <a:solidFill>
                <a:srgbClr val="002060"/>
              </a:solidFill>
            </a:endParaRPr>
          </a:p>
        </p:txBody>
      </p:sp>
      <p:sp>
        <p:nvSpPr>
          <p:cNvPr id="6" name="Text Box 12"/>
          <p:cNvSpPr txBox="1">
            <a:spLocks noChangeArrowheads="1"/>
          </p:cNvSpPr>
          <p:nvPr/>
        </p:nvSpPr>
        <p:spPr bwMode="auto">
          <a:xfrm>
            <a:off x="8081963" y="6546850"/>
            <a:ext cx="954087"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sz="1200" b="1" dirty="0">
                <a:solidFill>
                  <a:srgbClr val="FF3300"/>
                </a:solidFill>
                <a:latin typeface="Arial" charset="0"/>
              </a:rPr>
              <a:t> </a:t>
            </a:r>
            <a:r>
              <a:rPr lang="it-IT" altLang="it-IT" sz="1200" b="1" dirty="0" err="1">
                <a:solidFill>
                  <a:srgbClr val="C00000"/>
                </a:solidFill>
                <a:latin typeface="Arial" charset="0"/>
              </a:rPr>
              <a:t>M.Tavassi</a:t>
            </a:r>
            <a:endParaRPr lang="it-IT" altLang="it-IT" sz="1200" b="1" dirty="0">
              <a:solidFill>
                <a:srgbClr val="C00000"/>
              </a:solidFill>
              <a:latin typeface="Arial" charset="0"/>
            </a:endParaRPr>
          </a:p>
          <a:p>
            <a:endParaRPr lang="it-IT" altLang="it-IT" sz="1800" dirty="0">
              <a:latin typeface="Arial" charset="0"/>
            </a:endParaRPr>
          </a:p>
        </p:txBody>
      </p:sp>
    </p:spTree>
    <p:extLst>
      <p:ext uri="{BB962C8B-B14F-4D97-AF65-F5344CB8AC3E}">
        <p14:creationId xmlns:p14="http://schemas.microsoft.com/office/powerpoint/2010/main" val="18656038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27384"/>
            <a:ext cx="8229600" cy="1143000"/>
          </a:xfrm>
        </p:spPr>
        <p:txBody>
          <a:bodyPr/>
          <a:lstStyle/>
          <a:p>
            <a:r>
              <a:rPr lang="it-IT" sz="3400" b="1" dirty="0">
                <a:solidFill>
                  <a:srgbClr val="C00000"/>
                </a:solidFill>
              </a:rPr>
              <a:t/>
            </a:r>
            <a:br>
              <a:rPr lang="it-IT" sz="3400" b="1" dirty="0">
                <a:solidFill>
                  <a:srgbClr val="C00000"/>
                </a:solidFill>
              </a:rPr>
            </a:br>
            <a:r>
              <a:rPr lang="it-IT" sz="3400" b="1" dirty="0" smtClean="0">
                <a:solidFill>
                  <a:srgbClr val="C00000"/>
                </a:solidFill>
                <a:effectLst>
                  <a:outerShdw blurRad="38100" dist="38100" dir="2700000" algn="tl">
                    <a:srgbClr val="000000">
                      <a:alpha val="43137"/>
                    </a:srgbClr>
                  </a:outerShdw>
                </a:effectLst>
              </a:rPr>
              <a:t>Responsabilità </a:t>
            </a:r>
            <a:r>
              <a:rPr lang="it-IT" sz="3400" b="1" dirty="0">
                <a:solidFill>
                  <a:srgbClr val="C00000"/>
                </a:solidFill>
                <a:effectLst>
                  <a:outerShdw blurRad="38100" dist="38100" dir="2700000" algn="tl">
                    <a:srgbClr val="000000">
                      <a:alpha val="43137"/>
                    </a:srgbClr>
                  </a:outerShdw>
                </a:effectLst>
              </a:rPr>
              <a:t>in solido (Art. 11) </a:t>
            </a:r>
            <a:br>
              <a:rPr lang="it-IT" sz="3400" b="1" dirty="0">
                <a:solidFill>
                  <a:srgbClr val="C00000"/>
                </a:solidFill>
                <a:effectLst>
                  <a:outerShdw blurRad="38100" dist="38100" dir="2700000" algn="tl">
                    <a:srgbClr val="000000">
                      <a:alpha val="43137"/>
                    </a:srgbClr>
                  </a:outerShdw>
                </a:effectLst>
              </a:rPr>
            </a:br>
            <a:endParaRPr lang="it-IT" sz="3400" b="1" dirty="0">
              <a:solidFill>
                <a:srgbClr val="C0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467544" y="836712"/>
            <a:ext cx="8229600" cy="5472608"/>
          </a:xfrm>
        </p:spPr>
        <p:txBody>
          <a:bodyPr/>
          <a:lstStyle/>
          <a:p>
            <a:pPr algn="just"/>
            <a:r>
              <a:rPr lang="it-IT" sz="2800" b="1" dirty="0" smtClean="0">
                <a:solidFill>
                  <a:srgbClr val="002060"/>
                </a:solidFill>
              </a:rPr>
              <a:t>Comportamento </a:t>
            </a:r>
            <a:r>
              <a:rPr lang="it-IT" sz="2800" b="1" dirty="0">
                <a:solidFill>
                  <a:srgbClr val="002060"/>
                </a:solidFill>
              </a:rPr>
              <a:t>congiunto di più </a:t>
            </a:r>
            <a:r>
              <a:rPr lang="it-IT" sz="2800" b="1" dirty="0" smtClean="0">
                <a:solidFill>
                  <a:srgbClr val="002060"/>
                </a:solidFill>
              </a:rPr>
              <a:t>imprese: </a:t>
            </a:r>
            <a:r>
              <a:rPr lang="it-IT" sz="2800" b="1" dirty="0">
                <a:solidFill>
                  <a:srgbClr val="002060"/>
                </a:solidFill>
              </a:rPr>
              <a:t>il danneggiato potrà esigere il pieno risarcimento da ognuna di loro. </a:t>
            </a:r>
          </a:p>
          <a:p>
            <a:pPr algn="just"/>
            <a:r>
              <a:rPr lang="it-IT" sz="2600" b="1" dirty="0">
                <a:solidFill>
                  <a:srgbClr val="002060"/>
                </a:solidFill>
              </a:rPr>
              <a:t>Regime di favore per le piccole e medie imprese: fatte salve alcune deroghe, </a:t>
            </a:r>
            <a:r>
              <a:rPr lang="it-IT" sz="2600" b="1" dirty="0" smtClean="0">
                <a:solidFill>
                  <a:srgbClr val="002060"/>
                </a:solidFill>
              </a:rPr>
              <a:t>esse sono responsabili </a:t>
            </a:r>
            <a:r>
              <a:rPr lang="it-IT" sz="2600" b="1" dirty="0">
                <a:solidFill>
                  <a:srgbClr val="002060"/>
                </a:solidFill>
              </a:rPr>
              <a:t>solo nei confronti dei propri acquirenti diretti ed indiretti.</a:t>
            </a:r>
          </a:p>
          <a:p>
            <a:pPr algn="just"/>
            <a:r>
              <a:rPr lang="it-IT" sz="2600" b="1" dirty="0">
                <a:solidFill>
                  <a:srgbClr val="002060"/>
                </a:solidFill>
              </a:rPr>
              <a:t>Regime di favore per le imprese </a:t>
            </a:r>
            <a:r>
              <a:rPr lang="it-IT" sz="2600" b="1" dirty="0" smtClean="0">
                <a:solidFill>
                  <a:srgbClr val="002060"/>
                </a:solidFill>
              </a:rPr>
              <a:t>parti </a:t>
            </a:r>
            <a:r>
              <a:rPr lang="it-IT" sz="2600" b="1" dirty="0">
                <a:solidFill>
                  <a:srgbClr val="002060"/>
                </a:solidFill>
              </a:rPr>
              <a:t>di un programma di clemenza: </a:t>
            </a:r>
            <a:r>
              <a:rPr lang="it-IT" sz="2600" b="1" dirty="0" smtClean="0">
                <a:solidFill>
                  <a:srgbClr val="002060"/>
                </a:solidFill>
              </a:rPr>
              <a:t>sono responsabili </a:t>
            </a:r>
            <a:r>
              <a:rPr lang="it-IT" sz="2600" b="1" dirty="0">
                <a:solidFill>
                  <a:srgbClr val="002060"/>
                </a:solidFill>
              </a:rPr>
              <a:t>dei danni causati ai propri acquirenti o fornitori, diretti o </a:t>
            </a:r>
            <a:r>
              <a:rPr lang="it-IT" sz="2600" b="1" dirty="0" smtClean="0">
                <a:solidFill>
                  <a:srgbClr val="002060"/>
                </a:solidFill>
              </a:rPr>
              <a:t>indiretti e per gli altri soggetti danneggiati solo allorché non possano ottenere il risarcimento dalle altre imprese coinvolte.</a:t>
            </a:r>
            <a:endParaRPr lang="it-IT" sz="2600" b="1" dirty="0">
              <a:solidFill>
                <a:srgbClr val="002060"/>
              </a:solidFill>
            </a:endParaRPr>
          </a:p>
          <a:p>
            <a:endParaRPr lang="it-IT" sz="2800" b="1" dirty="0">
              <a:solidFill>
                <a:srgbClr val="002060"/>
              </a:solidFill>
            </a:endParaRPr>
          </a:p>
        </p:txBody>
      </p:sp>
      <p:sp>
        <p:nvSpPr>
          <p:cNvPr id="5" name="Text Box 12"/>
          <p:cNvSpPr txBox="1">
            <a:spLocks noChangeArrowheads="1"/>
          </p:cNvSpPr>
          <p:nvPr/>
        </p:nvSpPr>
        <p:spPr bwMode="auto">
          <a:xfrm>
            <a:off x="8081963" y="6546850"/>
            <a:ext cx="954087"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sz="1200" b="1" dirty="0">
                <a:solidFill>
                  <a:srgbClr val="FF3300"/>
                </a:solidFill>
                <a:latin typeface="Arial" charset="0"/>
              </a:rPr>
              <a:t> </a:t>
            </a:r>
            <a:r>
              <a:rPr lang="it-IT" altLang="it-IT" sz="1200" b="1" dirty="0" err="1">
                <a:solidFill>
                  <a:srgbClr val="C00000"/>
                </a:solidFill>
                <a:latin typeface="Arial" charset="0"/>
              </a:rPr>
              <a:t>M.Tavassi</a:t>
            </a:r>
            <a:endParaRPr lang="it-IT" altLang="it-IT" sz="1200" b="1" dirty="0">
              <a:solidFill>
                <a:srgbClr val="C00000"/>
              </a:solidFill>
              <a:latin typeface="Arial" charset="0"/>
            </a:endParaRPr>
          </a:p>
          <a:p>
            <a:endParaRPr lang="it-IT" altLang="it-IT" sz="1800" dirty="0">
              <a:latin typeface="Arial" charset="0"/>
            </a:endParaRPr>
          </a:p>
        </p:txBody>
      </p:sp>
    </p:spTree>
    <p:extLst>
      <p:ext uri="{BB962C8B-B14F-4D97-AF65-F5344CB8AC3E}">
        <p14:creationId xmlns:p14="http://schemas.microsoft.com/office/powerpoint/2010/main" val="20531688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332656"/>
            <a:ext cx="8229600" cy="1143000"/>
          </a:xfrm>
        </p:spPr>
        <p:txBody>
          <a:bodyPr/>
          <a:lstStyle/>
          <a:p>
            <a:r>
              <a:rPr lang="it-IT" sz="3400" b="1" smtClean="0">
                <a:solidFill>
                  <a:srgbClr val="C00000"/>
                </a:solidFill>
              </a:rPr>
              <a:t/>
            </a:r>
            <a:br>
              <a:rPr lang="it-IT" sz="3400" b="1" smtClean="0">
                <a:solidFill>
                  <a:srgbClr val="C00000"/>
                </a:solidFill>
              </a:rPr>
            </a:br>
            <a:r>
              <a:rPr lang="it-IT" sz="3400" b="1" smtClean="0">
                <a:solidFill>
                  <a:srgbClr val="C00000"/>
                </a:solidFill>
                <a:effectLst>
                  <a:outerShdw blurRad="38100" dist="38100" dir="2700000" algn="tl">
                    <a:srgbClr val="000000">
                      <a:alpha val="43137"/>
                    </a:srgbClr>
                  </a:outerShdw>
                </a:effectLst>
              </a:rPr>
              <a:t>Trasferimento </a:t>
            </a:r>
            <a:r>
              <a:rPr lang="it-IT" sz="3400" b="1">
                <a:solidFill>
                  <a:srgbClr val="C00000"/>
                </a:solidFill>
                <a:effectLst>
                  <a:outerShdw blurRad="38100" dist="38100" dir="2700000" algn="tl">
                    <a:srgbClr val="000000">
                      <a:alpha val="43137"/>
                    </a:srgbClr>
                  </a:outerShdw>
                </a:effectLst>
              </a:rPr>
              <a:t>del sovrapprezzo </a:t>
            </a:r>
            <a:br>
              <a:rPr lang="it-IT" sz="3400" b="1">
                <a:solidFill>
                  <a:srgbClr val="C00000"/>
                </a:solidFill>
                <a:effectLst>
                  <a:outerShdw blurRad="38100" dist="38100" dir="2700000" algn="tl">
                    <a:srgbClr val="000000">
                      <a:alpha val="43137"/>
                    </a:srgbClr>
                  </a:outerShdw>
                </a:effectLst>
              </a:rPr>
            </a:br>
            <a:r>
              <a:rPr lang="it-IT" sz="3400" b="1" smtClean="0">
                <a:solidFill>
                  <a:srgbClr val="C00000"/>
                </a:solidFill>
                <a:effectLst>
                  <a:outerShdw blurRad="38100" dist="38100" dir="2700000" algn="tl">
                    <a:srgbClr val="000000">
                      <a:alpha val="43137"/>
                    </a:srgbClr>
                  </a:outerShdw>
                </a:effectLst>
              </a:rPr>
              <a:t>(</a:t>
            </a:r>
            <a:r>
              <a:rPr lang="it-IT" sz="3400" b="1" i="1" smtClean="0">
                <a:solidFill>
                  <a:srgbClr val="C00000"/>
                </a:solidFill>
                <a:effectLst>
                  <a:outerShdw blurRad="38100" dist="38100" dir="2700000" algn="tl">
                    <a:srgbClr val="000000">
                      <a:alpha val="43137"/>
                    </a:srgbClr>
                  </a:outerShdw>
                </a:effectLst>
              </a:rPr>
              <a:t>passing-on, </a:t>
            </a:r>
            <a:r>
              <a:rPr lang="it-IT" sz="3400" b="1">
                <a:solidFill>
                  <a:srgbClr val="C00000"/>
                </a:solidFill>
                <a:effectLst>
                  <a:outerShdw blurRad="38100" dist="38100" dir="2700000" algn="tl">
                    <a:srgbClr val="000000">
                      <a:alpha val="43137"/>
                    </a:srgbClr>
                  </a:outerShdw>
                </a:effectLst>
              </a:rPr>
              <a:t>A</a:t>
            </a:r>
            <a:r>
              <a:rPr lang="it-IT" sz="3400" b="1" smtClean="0">
                <a:solidFill>
                  <a:srgbClr val="C00000"/>
                </a:solidFill>
                <a:effectLst>
                  <a:outerShdw blurRad="38100" dist="38100" dir="2700000" algn="tl">
                    <a:srgbClr val="000000">
                      <a:alpha val="43137"/>
                    </a:srgbClr>
                  </a:outerShdw>
                </a:effectLst>
              </a:rPr>
              <a:t>rtt. </a:t>
            </a:r>
            <a:r>
              <a:rPr lang="it-IT" sz="3400" b="1">
                <a:solidFill>
                  <a:srgbClr val="C00000"/>
                </a:solidFill>
                <a:effectLst>
                  <a:outerShdw blurRad="38100" dist="38100" dir="2700000" algn="tl">
                    <a:srgbClr val="000000">
                      <a:alpha val="43137"/>
                    </a:srgbClr>
                  </a:outerShdw>
                </a:effectLst>
              </a:rPr>
              <a:t>12-16)</a:t>
            </a:r>
            <a:r>
              <a:rPr lang="it-IT" b="1">
                <a:solidFill>
                  <a:srgbClr val="002060"/>
                </a:solidFill>
                <a:effectLst>
                  <a:outerShdw blurRad="38100" dist="38100" dir="2700000" algn="tl">
                    <a:srgbClr val="000000">
                      <a:alpha val="43137"/>
                    </a:srgbClr>
                  </a:outerShdw>
                </a:effectLst>
              </a:rPr>
              <a:t/>
            </a:r>
            <a:br>
              <a:rPr lang="it-IT" b="1">
                <a:solidFill>
                  <a:srgbClr val="002060"/>
                </a:solidFill>
                <a:effectLst>
                  <a:outerShdw blurRad="38100" dist="38100" dir="2700000" algn="tl">
                    <a:srgbClr val="000000">
                      <a:alpha val="43137"/>
                    </a:srgbClr>
                  </a:outerShdw>
                </a:effectLst>
              </a:rPr>
            </a:br>
            <a:endParaRPr lang="it-IT">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467544" y="1484784"/>
            <a:ext cx="8229600" cy="4781128"/>
          </a:xfrm>
        </p:spPr>
        <p:txBody>
          <a:bodyPr/>
          <a:lstStyle/>
          <a:p>
            <a:pPr algn="just"/>
            <a:r>
              <a:rPr lang="it-IT" sz="2500" b="1" dirty="0" smtClean="0">
                <a:solidFill>
                  <a:srgbClr val="002060"/>
                </a:solidFill>
              </a:rPr>
              <a:t>Il </a:t>
            </a:r>
            <a:r>
              <a:rPr lang="it-IT" sz="2500" b="1" dirty="0">
                <a:solidFill>
                  <a:srgbClr val="002060"/>
                </a:solidFill>
              </a:rPr>
              <a:t>risarcimento per il danno </a:t>
            </a:r>
            <a:r>
              <a:rPr lang="it-IT" sz="2500" b="1" dirty="0" smtClean="0">
                <a:solidFill>
                  <a:srgbClr val="002060"/>
                </a:solidFill>
              </a:rPr>
              <a:t>emergente </a:t>
            </a:r>
            <a:r>
              <a:rPr lang="it-IT" sz="2500" b="1" dirty="0">
                <a:solidFill>
                  <a:srgbClr val="002060"/>
                </a:solidFill>
              </a:rPr>
              <a:t>non </a:t>
            </a:r>
            <a:r>
              <a:rPr lang="it-IT" sz="2500" b="1" dirty="0" smtClean="0">
                <a:solidFill>
                  <a:srgbClr val="002060"/>
                </a:solidFill>
              </a:rPr>
              <a:t>deve superare </a:t>
            </a:r>
            <a:r>
              <a:rPr lang="it-IT" sz="2500" b="1" dirty="0">
                <a:solidFill>
                  <a:srgbClr val="002060"/>
                </a:solidFill>
              </a:rPr>
              <a:t>il danno da sovrapprezzo subito a tale </a:t>
            </a:r>
            <a:r>
              <a:rPr lang="it-IT" sz="2500" b="1" dirty="0" smtClean="0">
                <a:solidFill>
                  <a:srgbClr val="002060"/>
                </a:solidFill>
              </a:rPr>
              <a:t>livello (rimane impregiudicato il diritto del </a:t>
            </a:r>
            <a:r>
              <a:rPr lang="it-IT" sz="2500" b="1" dirty="0">
                <a:solidFill>
                  <a:srgbClr val="002060"/>
                </a:solidFill>
              </a:rPr>
              <a:t>danneggiato di chiedere </a:t>
            </a:r>
            <a:r>
              <a:rPr lang="it-IT" sz="2500" b="1" dirty="0" smtClean="0">
                <a:solidFill>
                  <a:srgbClr val="002060"/>
                </a:solidFill>
              </a:rPr>
              <a:t>il risarcimento </a:t>
            </a:r>
            <a:r>
              <a:rPr lang="it-IT" sz="2500" b="1" dirty="0">
                <a:solidFill>
                  <a:srgbClr val="002060"/>
                </a:solidFill>
              </a:rPr>
              <a:t>per </a:t>
            </a:r>
            <a:r>
              <a:rPr lang="it-IT" sz="2500" b="1" dirty="0" smtClean="0">
                <a:solidFill>
                  <a:srgbClr val="002060"/>
                </a:solidFill>
              </a:rPr>
              <a:t>lucro cessante).</a:t>
            </a:r>
            <a:endParaRPr lang="it-IT" sz="2500" b="1" dirty="0">
              <a:solidFill>
                <a:srgbClr val="002060"/>
              </a:solidFill>
            </a:endParaRPr>
          </a:p>
          <a:p>
            <a:pPr algn="just"/>
            <a:r>
              <a:rPr lang="it-IT" sz="2500" b="1" dirty="0">
                <a:solidFill>
                  <a:srgbClr val="002060"/>
                </a:solidFill>
              </a:rPr>
              <a:t>Diritto </a:t>
            </a:r>
            <a:r>
              <a:rPr lang="it-IT" sz="2500" b="1" dirty="0" smtClean="0">
                <a:solidFill>
                  <a:srgbClr val="002060"/>
                </a:solidFill>
              </a:rPr>
              <a:t>al risarcimento </a:t>
            </a:r>
            <a:r>
              <a:rPr lang="it-IT" sz="2500" b="1" dirty="0">
                <a:solidFill>
                  <a:srgbClr val="002060"/>
                </a:solidFill>
              </a:rPr>
              <a:t>dei danni anche </a:t>
            </a:r>
            <a:r>
              <a:rPr lang="it-IT" sz="2500" b="1" dirty="0" smtClean="0">
                <a:solidFill>
                  <a:srgbClr val="002060"/>
                </a:solidFill>
              </a:rPr>
              <a:t>per gli</a:t>
            </a:r>
            <a:r>
              <a:rPr lang="it-IT" sz="2500" b="1" dirty="0">
                <a:solidFill>
                  <a:srgbClr val="002060"/>
                </a:solidFill>
              </a:rPr>
              <a:t> acquirenti indiretti, per i quali l’avvenuto trasferimento del </a:t>
            </a:r>
            <a:r>
              <a:rPr lang="it-IT" sz="2500" b="1" dirty="0" smtClean="0">
                <a:solidFill>
                  <a:srgbClr val="002060"/>
                </a:solidFill>
              </a:rPr>
              <a:t>sovrapprezzo si </a:t>
            </a:r>
            <a:r>
              <a:rPr lang="it-IT" sz="2500" b="1" dirty="0">
                <a:solidFill>
                  <a:srgbClr val="002060"/>
                </a:solidFill>
              </a:rPr>
              <a:t>presume se l’acquirente indiretto </a:t>
            </a:r>
            <a:r>
              <a:rPr lang="it-IT" sz="2500" b="1" i="1" dirty="0">
                <a:solidFill>
                  <a:srgbClr val="002060"/>
                </a:solidFill>
              </a:rPr>
              <a:t>“ha acquistato beni o servizi oggetto della violazione del diritto della concorrenza o ha acquistato beni o servizi che derivano dagli stessi o che li incorporano”.</a:t>
            </a:r>
          </a:p>
          <a:p>
            <a:endParaRPr lang="it-IT" sz="2800" b="1" dirty="0">
              <a:solidFill>
                <a:srgbClr val="002060"/>
              </a:solidFill>
            </a:endParaRPr>
          </a:p>
        </p:txBody>
      </p:sp>
      <p:sp>
        <p:nvSpPr>
          <p:cNvPr id="5" name="Text Box 12"/>
          <p:cNvSpPr txBox="1">
            <a:spLocks noChangeArrowheads="1"/>
          </p:cNvSpPr>
          <p:nvPr/>
        </p:nvSpPr>
        <p:spPr bwMode="auto">
          <a:xfrm>
            <a:off x="8081963" y="6546850"/>
            <a:ext cx="954087"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sz="1200" b="1" dirty="0">
                <a:solidFill>
                  <a:srgbClr val="FF3300"/>
                </a:solidFill>
                <a:latin typeface="Arial" charset="0"/>
              </a:rPr>
              <a:t> </a:t>
            </a:r>
            <a:r>
              <a:rPr lang="it-IT" altLang="it-IT" sz="1200" b="1" dirty="0" err="1">
                <a:solidFill>
                  <a:srgbClr val="C00000"/>
                </a:solidFill>
                <a:latin typeface="Arial" charset="0"/>
              </a:rPr>
              <a:t>M.Tavassi</a:t>
            </a:r>
            <a:endParaRPr lang="it-IT" altLang="it-IT" sz="1200" b="1" dirty="0">
              <a:solidFill>
                <a:srgbClr val="C00000"/>
              </a:solidFill>
              <a:latin typeface="Arial" charset="0"/>
            </a:endParaRPr>
          </a:p>
          <a:p>
            <a:endParaRPr lang="it-IT" altLang="it-IT" sz="1800" dirty="0">
              <a:latin typeface="Arial" charset="0"/>
            </a:endParaRPr>
          </a:p>
        </p:txBody>
      </p:sp>
    </p:spTree>
    <p:extLst>
      <p:ext uri="{BB962C8B-B14F-4D97-AF65-F5344CB8AC3E}">
        <p14:creationId xmlns:p14="http://schemas.microsoft.com/office/powerpoint/2010/main" val="40587886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75655" y="-27384"/>
            <a:ext cx="8219256" cy="864096"/>
          </a:xfrm>
        </p:spPr>
        <p:txBody>
          <a:bodyPr/>
          <a:lstStyle/>
          <a:p>
            <a:r>
              <a:rPr lang="it-IT" sz="3400" b="1" i="1" dirty="0" err="1" smtClean="0">
                <a:solidFill>
                  <a:srgbClr val="C00000"/>
                </a:solidFill>
                <a:effectLst>
                  <a:outerShdw blurRad="38100" dist="38100" dir="2700000" algn="tl">
                    <a:srgbClr val="000000">
                      <a:alpha val="43137"/>
                    </a:srgbClr>
                  </a:outerShdw>
                </a:effectLst>
              </a:rPr>
              <a:t>Passing-on</a:t>
            </a:r>
            <a:endParaRPr lang="it-IT" sz="3400" b="1" i="1" dirty="0">
              <a:solidFill>
                <a:srgbClr val="C00000"/>
              </a:solidFill>
              <a:effectLst>
                <a:outerShdw blurRad="38100" dist="38100" dir="2700000" algn="tl">
                  <a:srgbClr val="000000">
                    <a:alpha val="43137"/>
                  </a:srgbClr>
                </a:outerShdw>
              </a:effectLst>
            </a:endParaRPr>
          </a:p>
        </p:txBody>
      </p:sp>
      <p:sp>
        <p:nvSpPr>
          <p:cNvPr id="3" name="CasellaDiTesto 2"/>
          <p:cNvSpPr txBox="1"/>
          <p:nvPr/>
        </p:nvSpPr>
        <p:spPr>
          <a:xfrm>
            <a:off x="107504" y="836712"/>
            <a:ext cx="8855968" cy="6848029"/>
          </a:xfrm>
          <a:prstGeom prst="rect">
            <a:avLst/>
          </a:prstGeom>
          <a:noFill/>
        </p:spPr>
        <p:txBody>
          <a:bodyPr wrap="square" rtlCol="0">
            <a:spAutoFit/>
          </a:bodyPr>
          <a:lstStyle/>
          <a:p>
            <a:pPr marL="457200" indent="-457200">
              <a:lnSpc>
                <a:spcPts val="1800"/>
              </a:lnSpc>
              <a:spcAft>
                <a:spcPts val="1200"/>
              </a:spcAft>
              <a:buFont typeface="Arial" panose="020B0604020202020204" pitchFamily="34" charset="0"/>
              <a:buChar char="•"/>
            </a:pPr>
            <a:r>
              <a:rPr lang="it-IT" sz="2900" b="1" dirty="0" smtClean="0">
                <a:solidFill>
                  <a:srgbClr val="002060"/>
                </a:solidFill>
              </a:rPr>
              <a:t>Casi </a:t>
            </a:r>
            <a:r>
              <a:rPr lang="it-IT" sz="2900" b="1" dirty="0">
                <a:solidFill>
                  <a:srgbClr val="002060"/>
                </a:solidFill>
              </a:rPr>
              <a:t>italiani</a:t>
            </a:r>
            <a:r>
              <a:rPr lang="it-IT" sz="2900" b="1" dirty="0" smtClean="0">
                <a:solidFill>
                  <a:srgbClr val="002060"/>
                </a:solidFill>
              </a:rPr>
              <a:t>:  </a:t>
            </a:r>
            <a:r>
              <a:rPr lang="it-IT" sz="2600" b="1" dirty="0" smtClean="0">
                <a:solidFill>
                  <a:srgbClr val="002060"/>
                </a:solidFill>
              </a:rPr>
              <a:t>App</a:t>
            </a:r>
            <a:r>
              <a:rPr lang="it-IT" sz="2600" b="1" dirty="0">
                <a:solidFill>
                  <a:srgbClr val="002060"/>
                </a:solidFill>
              </a:rPr>
              <a:t>. Torino, 6.7.2000, </a:t>
            </a:r>
            <a:r>
              <a:rPr lang="it-IT" sz="2600" b="1" dirty="0" err="1">
                <a:solidFill>
                  <a:srgbClr val="002060"/>
                </a:solidFill>
              </a:rPr>
              <a:t>Indaba</a:t>
            </a:r>
            <a:r>
              <a:rPr lang="it-IT" sz="2600" b="1" dirty="0">
                <a:solidFill>
                  <a:srgbClr val="002060"/>
                </a:solidFill>
              </a:rPr>
              <a:t> </a:t>
            </a:r>
          </a:p>
          <a:p>
            <a:pPr lvl="1">
              <a:lnSpc>
                <a:spcPts val="1800"/>
              </a:lnSpc>
            </a:pPr>
            <a:r>
              <a:rPr lang="it-IT" sz="2600" b="1" dirty="0" smtClean="0">
                <a:solidFill>
                  <a:srgbClr val="002060"/>
                </a:solidFill>
              </a:rPr>
              <a:t>App</a:t>
            </a:r>
            <a:r>
              <a:rPr lang="it-IT" sz="2600" b="1" dirty="0">
                <a:solidFill>
                  <a:srgbClr val="002060"/>
                </a:solidFill>
              </a:rPr>
              <a:t>. </a:t>
            </a:r>
            <a:r>
              <a:rPr lang="it-IT" sz="2600" b="1" dirty="0" smtClean="0">
                <a:solidFill>
                  <a:srgbClr val="002060"/>
                </a:solidFill>
              </a:rPr>
              <a:t>Cagliari, </a:t>
            </a:r>
            <a:r>
              <a:rPr lang="it-IT" sz="2600" b="1" dirty="0">
                <a:solidFill>
                  <a:srgbClr val="002060"/>
                </a:solidFill>
              </a:rPr>
              <a:t>23.1.1999, </a:t>
            </a:r>
            <a:r>
              <a:rPr lang="it-IT" sz="2600" b="1" dirty="0" err="1">
                <a:solidFill>
                  <a:srgbClr val="002060"/>
                </a:solidFill>
              </a:rPr>
              <a:t>Unimare</a:t>
            </a:r>
            <a:r>
              <a:rPr lang="it-IT" sz="2600" b="1" dirty="0">
                <a:solidFill>
                  <a:srgbClr val="002060"/>
                </a:solidFill>
              </a:rPr>
              <a:t> </a:t>
            </a:r>
            <a:r>
              <a:rPr lang="it-IT" sz="2600" b="1" dirty="0" smtClean="0">
                <a:solidFill>
                  <a:srgbClr val="002060"/>
                </a:solidFill>
              </a:rPr>
              <a:t>c. </a:t>
            </a:r>
            <a:r>
              <a:rPr lang="it-IT" sz="2600" b="1" dirty="0" err="1" smtClean="0">
                <a:solidFill>
                  <a:srgbClr val="002060"/>
                </a:solidFill>
              </a:rPr>
              <a:t>Geasar</a:t>
            </a:r>
            <a:endParaRPr lang="it-IT" sz="2600" b="1" dirty="0" smtClean="0">
              <a:solidFill>
                <a:srgbClr val="002060"/>
              </a:solidFill>
            </a:endParaRPr>
          </a:p>
          <a:p>
            <a:pPr lvl="1">
              <a:lnSpc>
                <a:spcPts val="1800"/>
              </a:lnSpc>
            </a:pPr>
            <a:endParaRPr lang="it-IT" sz="2600" b="1" dirty="0" smtClean="0">
              <a:solidFill>
                <a:srgbClr val="002060"/>
              </a:solidFill>
            </a:endParaRPr>
          </a:p>
          <a:p>
            <a:pPr marL="457200" indent="-457200" algn="just">
              <a:buFont typeface="Arial" panose="020B0604020202020204" pitchFamily="34" charset="0"/>
              <a:buChar char="•"/>
            </a:pPr>
            <a:r>
              <a:rPr lang="it-IT" sz="2600" b="1" dirty="0" smtClean="0">
                <a:solidFill>
                  <a:srgbClr val="002060"/>
                </a:solidFill>
              </a:rPr>
              <a:t>Il </a:t>
            </a:r>
            <a:r>
              <a:rPr lang="it-IT" sz="2600" b="1" i="1" dirty="0" err="1" smtClean="0">
                <a:solidFill>
                  <a:srgbClr val="002060"/>
                </a:solidFill>
              </a:rPr>
              <a:t>passing</a:t>
            </a:r>
            <a:r>
              <a:rPr lang="it-IT" sz="2600" b="1" i="1" dirty="0" smtClean="0">
                <a:solidFill>
                  <a:srgbClr val="002060"/>
                </a:solidFill>
              </a:rPr>
              <a:t> on </a:t>
            </a:r>
            <a:r>
              <a:rPr lang="it-IT" sz="2600" b="1" dirty="0" smtClean="0">
                <a:solidFill>
                  <a:srgbClr val="002060"/>
                </a:solidFill>
              </a:rPr>
              <a:t>tuttavia è elemento che va considerato come determinante la contrazione del volume delle vendite - conseguente aumento del prezzo determinato dalla traslazione del sovrapprezzo – </a:t>
            </a:r>
            <a:r>
              <a:rPr lang="it-IT" sz="2600" b="1" i="1" dirty="0" err="1" smtClean="0">
                <a:solidFill>
                  <a:srgbClr val="002060"/>
                </a:solidFill>
              </a:rPr>
              <a:t>margin</a:t>
            </a:r>
            <a:r>
              <a:rPr lang="it-IT" sz="2600" b="1" i="1" dirty="0" smtClean="0">
                <a:solidFill>
                  <a:srgbClr val="002060"/>
                </a:solidFill>
              </a:rPr>
              <a:t> </a:t>
            </a:r>
            <a:r>
              <a:rPr lang="it-IT" sz="2600" b="1" i="1" dirty="0" err="1" smtClean="0">
                <a:solidFill>
                  <a:srgbClr val="002060"/>
                </a:solidFill>
              </a:rPr>
              <a:t>squeeze</a:t>
            </a:r>
            <a:r>
              <a:rPr lang="it-IT" sz="2600" b="1" dirty="0" smtClean="0">
                <a:solidFill>
                  <a:srgbClr val="002060"/>
                </a:solidFill>
              </a:rPr>
              <a:t>: C. </a:t>
            </a:r>
            <a:r>
              <a:rPr lang="it-IT" sz="2600" b="1" dirty="0" err="1" smtClean="0">
                <a:solidFill>
                  <a:srgbClr val="002060"/>
                </a:solidFill>
              </a:rPr>
              <a:t>Giust</a:t>
            </a:r>
            <a:r>
              <a:rPr lang="it-IT" sz="2600" b="1" dirty="0" smtClean="0">
                <a:solidFill>
                  <a:srgbClr val="002060"/>
                </a:solidFill>
              </a:rPr>
              <a:t>. sent. 2.10.03, Weber’s Wine World, c. C-147/01; Cass. </a:t>
            </a:r>
            <a:r>
              <a:rPr lang="it-IT" sz="2600" b="1" dirty="0" err="1" smtClean="0">
                <a:solidFill>
                  <a:srgbClr val="002060"/>
                </a:solidFill>
              </a:rPr>
              <a:t>sent</a:t>
            </a:r>
            <a:r>
              <a:rPr lang="it-IT" sz="2600" b="1" dirty="0" smtClean="0">
                <a:solidFill>
                  <a:srgbClr val="002060"/>
                </a:solidFill>
              </a:rPr>
              <a:t>. n. 21033/13, Trib. Milano sent. 27.12.13 e 3.3.14, </a:t>
            </a:r>
            <a:r>
              <a:rPr lang="it-IT" sz="2600" b="1" dirty="0" err="1" smtClean="0">
                <a:solidFill>
                  <a:srgbClr val="002060"/>
                </a:solidFill>
              </a:rPr>
              <a:t>Brennercom</a:t>
            </a:r>
            <a:r>
              <a:rPr lang="it-IT" sz="2600" b="1" dirty="0" smtClean="0">
                <a:solidFill>
                  <a:srgbClr val="002060"/>
                </a:solidFill>
              </a:rPr>
              <a:t>/TI.</a:t>
            </a:r>
          </a:p>
          <a:p>
            <a:pPr marL="457200" indent="-457200" algn="just"/>
            <a:r>
              <a:rPr lang="it-IT" sz="2600" b="1" dirty="0" smtClean="0">
                <a:solidFill>
                  <a:srgbClr val="002060"/>
                </a:solidFill>
              </a:rPr>
              <a:t> </a:t>
            </a:r>
            <a:endParaRPr lang="it-IT" sz="2600" b="1" dirty="0">
              <a:solidFill>
                <a:srgbClr val="002060"/>
              </a:solidFill>
            </a:endParaRPr>
          </a:p>
          <a:p>
            <a:pPr marL="457200" indent="-457200" algn="just">
              <a:buFont typeface="Arial" panose="020B0604020202020204" pitchFamily="34" charset="0"/>
              <a:buChar char="•"/>
            </a:pPr>
            <a:r>
              <a:rPr lang="it-IT" sz="2600" b="1" dirty="0" smtClean="0">
                <a:solidFill>
                  <a:srgbClr val="002060"/>
                </a:solidFill>
              </a:rPr>
              <a:t>Rimane </a:t>
            </a:r>
            <a:r>
              <a:rPr lang="it-IT" sz="2600" b="1" dirty="0">
                <a:solidFill>
                  <a:srgbClr val="002060"/>
                </a:solidFill>
              </a:rPr>
              <a:t>impregiudicato il diritto dell'autore dell'infrazione a dimostrare che detto sovrapprezzo non è stato trasferito all'acquirente finale, allorché sia quest’ultimo ad agire per il risarcimento. </a:t>
            </a:r>
          </a:p>
          <a:p>
            <a:endParaRPr lang="it-IT" sz="2400" b="1" dirty="0" smtClean="0">
              <a:solidFill>
                <a:srgbClr val="002060"/>
              </a:solidFill>
            </a:endParaRPr>
          </a:p>
          <a:p>
            <a:endParaRPr lang="it-IT" sz="2400" b="1" dirty="0" smtClean="0">
              <a:solidFill>
                <a:srgbClr val="002060"/>
              </a:solidFill>
            </a:endParaRPr>
          </a:p>
          <a:p>
            <a:r>
              <a:rPr lang="it-IT" sz="2400" b="1" dirty="0" smtClean="0">
                <a:solidFill>
                  <a:srgbClr val="002060"/>
                </a:solidFill>
              </a:rPr>
              <a:t> </a:t>
            </a:r>
            <a:endParaRPr lang="it-IT" sz="2400" b="1" dirty="0">
              <a:solidFill>
                <a:srgbClr val="002060"/>
              </a:solidFill>
            </a:endParaRPr>
          </a:p>
        </p:txBody>
      </p:sp>
      <p:sp>
        <p:nvSpPr>
          <p:cNvPr id="5" name="Text Box 12"/>
          <p:cNvSpPr txBox="1">
            <a:spLocks noChangeArrowheads="1"/>
          </p:cNvSpPr>
          <p:nvPr/>
        </p:nvSpPr>
        <p:spPr bwMode="auto">
          <a:xfrm>
            <a:off x="8081963" y="6546850"/>
            <a:ext cx="954087"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sz="1200" b="1" dirty="0">
                <a:solidFill>
                  <a:srgbClr val="FF3300"/>
                </a:solidFill>
                <a:latin typeface="Arial" charset="0"/>
              </a:rPr>
              <a:t> </a:t>
            </a:r>
            <a:r>
              <a:rPr lang="it-IT" altLang="it-IT" sz="1200" b="1" dirty="0" err="1">
                <a:solidFill>
                  <a:srgbClr val="C00000"/>
                </a:solidFill>
                <a:latin typeface="Arial" charset="0"/>
              </a:rPr>
              <a:t>M.Tavassi</a:t>
            </a:r>
            <a:endParaRPr lang="it-IT" altLang="it-IT" sz="1200" b="1" dirty="0">
              <a:solidFill>
                <a:srgbClr val="C00000"/>
              </a:solidFill>
              <a:latin typeface="Arial" charset="0"/>
            </a:endParaRPr>
          </a:p>
          <a:p>
            <a:endParaRPr lang="it-IT" altLang="it-IT" sz="1800" dirty="0">
              <a:latin typeface="Arial"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400" b="1" smtClean="0">
                <a:solidFill>
                  <a:srgbClr val="C00000"/>
                </a:solidFill>
              </a:rPr>
              <a:t/>
            </a:r>
            <a:br>
              <a:rPr lang="it-IT" sz="3400" b="1" smtClean="0">
                <a:solidFill>
                  <a:srgbClr val="C00000"/>
                </a:solidFill>
              </a:rPr>
            </a:br>
            <a:r>
              <a:rPr lang="it-IT" sz="3400" b="1" smtClean="0">
                <a:solidFill>
                  <a:srgbClr val="C00000"/>
                </a:solidFill>
                <a:effectLst>
                  <a:outerShdw blurRad="38100" dist="38100" dir="2700000" algn="tl">
                    <a:srgbClr val="000000">
                      <a:alpha val="43137"/>
                    </a:srgbClr>
                  </a:outerShdw>
                </a:effectLst>
              </a:rPr>
              <a:t>Composizione consensuale delle controversie (Artt. 18-19)</a:t>
            </a:r>
            <a:r>
              <a:rPr lang="it-IT" smtClean="0">
                <a:effectLst>
                  <a:outerShdw blurRad="38100" dist="38100" dir="2700000" algn="tl">
                    <a:srgbClr val="000000">
                      <a:alpha val="43137"/>
                    </a:srgbClr>
                  </a:outerShdw>
                </a:effectLst>
              </a:rPr>
              <a:t/>
            </a:r>
            <a:br>
              <a:rPr lang="it-IT" smtClean="0">
                <a:effectLst>
                  <a:outerShdw blurRad="38100" dist="38100" dir="2700000" algn="tl">
                    <a:srgbClr val="000000">
                      <a:alpha val="43137"/>
                    </a:srgbClr>
                  </a:outerShdw>
                </a:effectLst>
              </a:rPr>
            </a:br>
            <a:endParaRPr lang="it-IT">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467544" y="1844824"/>
            <a:ext cx="8229600" cy="4525963"/>
          </a:xfrm>
        </p:spPr>
        <p:txBody>
          <a:bodyPr/>
          <a:lstStyle/>
          <a:p>
            <a:pPr algn="just">
              <a:spcAft>
                <a:spcPts val="600"/>
              </a:spcAft>
            </a:pPr>
            <a:r>
              <a:rPr lang="it-IT" sz="2550" b="1" smtClean="0">
                <a:solidFill>
                  <a:srgbClr val="002060"/>
                </a:solidFill>
              </a:rPr>
              <a:t>Per </a:t>
            </a:r>
            <a:r>
              <a:rPr lang="it-IT" sz="2550" b="1">
                <a:solidFill>
                  <a:srgbClr val="002060"/>
                </a:solidFill>
              </a:rPr>
              <a:t>tutta la durata del </a:t>
            </a:r>
            <a:r>
              <a:rPr lang="it-IT" sz="2550" b="1" smtClean="0">
                <a:solidFill>
                  <a:srgbClr val="002060"/>
                </a:solidFill>
              </a:rPr>
              <a:t>procedimento non giudiziale è prevista la sospensione </a:t>
            </a:r>
            <a:r>
              <a:rPr lang="it-IT" sz="2550" b="1">
                <a:solidFill>
                  <a:srgbClr val="002060"/>
                </a:solidFill>
              </a:rPr>
              <a:t>(sino a due anni) del termine di prescrizione </a:t>
            </a:r>
            <a:r>
              <a:rPr lang="it-IT" sz="2550" b="1" smtClean="0">
                <a:solidFill>
                  <a:srgbClr val="002060"/>
                </a:solidFill>
              </a:rPr>
              <a:t>per </a:t>
            </a:r>
            <a:r>
              <a:rPr lang="it-IT" sz="2550" b="1">
                <a:solidFill>
                  <a:srgbClr val="002060"/>
                </a:solidFill>
              </a:rPr>
              <a:t>intentare un’azione per il risarcimento del danno.</a:t>
            </a:r>
          </a:p>
          <a:p>
            <a:pPr algn="just"/>
            <a:r>
              <a:rPr lang="it-IT" sz="2550" b="1" smtClean="0">
                <a:solidFill>
                  <a:srgbClr val="002060"/>
                </a:solidFill>
              </a:rPr>
              <a:t>A seguito </a:t>
            </a:r>
            <a:r>
              <a:rPr lang="it-IT" sz="2550" b="1">
                <a:solidFill>
                  <a:srgbClr val="002060"/>
                </a:solidFill>
              </a:rPr>
              <a:t>di una transazione consensuale, </a:t>
            </a:r>
            <a:r>
              <a:rPr lang="it-IT" sz="2550" b="1" smtClean="0">
                <a:solidFill>
                  <a:srgbClr val="002060"/>
                </a:solidFill>
              </a:rPr>
              <a:t>deve essere sottratta dalla </a:t>
            </a:r>
            <a:r>
              <a:rPr lang="it-IT" sz="2550" b="1">
                <a:solidFill>
                  <a:srgbClr val="002060"/>
                </a:solidFill>
              </a:rPr>
              <a:t>richiesta del </a:t>
            </a:r>
            <a:r>
              <a:rPr lang="it-IT" sz="2550" b="1" smtClean="0">
                <a:solidFill>
                  <a:srgbClr val="002060"/>
                </a:solidFill>
              </a:rPr>
              <a:t>danneggiato </a:t>
            </a:r>
            <a:r>
              <a:rPr lang="it-IT" sz="2550" b="1">
                <a:solidFill>
                  <a:srgbClr val="002060"/>
                </a:solidFill>
              </a:rPr>
              <a:t>che </a:t>
            </a:r>
            <a:r>
              <a:rPr lang="it-IT" sz="2550" b="1" smtClean="0">
                <a:solidFill>
                  <a:srgbClr val="002060"/>
                </a:solidFill>
              </a:rPr>
              <a:t>abbia </a:t>
            </a:r>
            <a:r>
              <a:rPr lang="it-IT" sz="2550" b="1">
                <a:solidFill>
                  <a:srgbClr val="002060"/>
                </a:solidFill>
              </a:rPr>
              <a:t>partecipato a tale transazione </a:t>
            </a:r>
            <a:r>
              <a:rPr lang="it-IT" sz="2550" b="1" smtClean="0">
                <a:solidFill>
                  <a:srgbClr val="002060"/>
                </a:solidFill>
              </a:rPr>
              <a:t>la </a:t>
            </a:r>
            <a:r>
              <a:rPr lang="it-IT" sz="2550" b="1">
                <a:solidFill>
                  <a:srgbClr val="002060"/>
                </a:solidFill>
              </a:rPr>
              <a:t>parte di danno arrecata dal coautore della violazione </a:t>
            </a:r>
            <a:r>
              <a:rPr lang="it-IT" sz="2550" b="1" smtClean="0">
                <a:solidFill>
                  <a:srgbClr val="002060"/>
                </a:solidFill>
              </a:rPr>
              <a:t>che </a:t>
            </a:r>
            <a:r>
              <a:rPr lang="it-IT" sz="2550" b="1">
                <a:solidFill>
                  <a:srgbClr val="002060"/>
                </a:solidFill>
              </a:rPr>
              <a:t>ha a sua volta partecipato alla transazione consensuale.</a:t>
            </a:r>
          </a:p>
          <a:p>
            <a:endParaRPr lang="it-IT" sz="2500" b="1">
              <a:solidFill>
                <a:srgbClr val="002060"/>
              </a:solidFill>
            </a:endParaRPr>
          </a:p>
        </p:txBody>
      </p:sp>
      <p:sp>
        <p:nvSpPr>
          <p:cNvPr id="5" name="Text Box 12"/>
          <p:cNvSpPr txBox="1">
            <a:spLocks noChangeArrowheads="1"/>
          </p:cNvSpPr>
          <p:nvPr/>
        </p:nvSpPr>
        <p:spPr bwMode="auto">
          <a:xfrm>
            <a:off x="8081963" y="6546850"/>
            <a:ext cx="954087"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sz="1200" b="1" dirty="0">
                <a:solidFill>
                  <a:srgbClr val="FF3300"/>
                </a:solidFill>
                <a:latin typeface="Arial" charset="0"/>
              </a:rPr>
              <a:t> </a:t>
            </a:r>
            <a:r>
              <a:rPr lang="it-IT" altLang="it-IT" sz="1200" b="1" dirty="0" err="1">
                <a:solidFill>
                  <a:srgbClr val="C00000"/>
                </a:solidFill>
                <a:latin typeface="Arial" charset="0"/>
              </a:rPr>
              <a:t>M.Tavassi</a:t>
            </a:r>
            <a:endParaRPr lang="it-IT" altLang="it-IT" sz="1200" b="1" dirty="0">
              <a:solidFill>
                <a:srgbClr val="C00000"/>
              </a:solidFill>
              <a:latin typeface="Arial" charset="0"/>
            </a:endParaRPr>
          </a:p>
          <a:p>
            <a:endParaRPr lang="it-IT" altLang="it-IT" sz="1800" dirty="0">
              <a:latin typeface="Arial" charset="0"/>
            </a:endParaRPr>
          </a:p>
        </p:txBody>
      </p:sp>
    </p:spTree>
    <p:extLst>
      <p:ext uri="{BB962C8B-B14F-4D97-AF65-F5344CB8AC3E}">
        <p14:creationId xmlns:p14="http://schemas.microsoft.com/office/powerpoint/2010/main" val="12584841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44624"/>
            <a:ext cx="8229600" cy="1143000"/>
          </a:xfrm>
        </p:spPr>
        <p:txBody>
          <a:bodyPr/>
          <a:lstStyle/>
          <a:p>
            <a:r>
              <a:rPr lang="it-IT" sz="3400" b="1" dirty="0" smtClean="0">
                <a:solidFill>
                  <a:srgbClr val="C00000"/>
                </a:solidFill>
                <a:effectLst>
                  <a:outerShdw blurRad="38100" dist="38100" dir="2700000" algn="tl">
                    <a:srgbClr val="000000">
                      <a:alpha val="43137"/>
                    </a:srgbClr>
                  </a:outerShdw>
                </a:effectLst>
              </a:rPr>
              <a:t>Interazione tra danni </a:t>
            </a:r>
            <a:r>
              <a:rPr lang="it-IT" sz="3400" b="1" dirty="0">
                <a:solidFill>
                  <a:srgbClr val="C00000"/>
                </a:solidFill>
                <a:effectLst>
                  <a:outerShdw blurRad="38100" dist="38100" dir="2700000" algn="tl">
                    <a:srgbClr val="000000">
                      <a:alpha val="43137"/>
                    </a:srgbClr>
                  </a:outerShdw>
                </a:effectLst>
              </a:rPr>
              <a:t>e sanzioni amministrative nella Direttiva</a:t>
            </a:r>
          </a:p>
        </p:txBody>
      </p:sp>
      <p:sp>
        <p:nvSpPr>
          <p:cNvPr id="3" name="Segnaposto contenuto 2"/>
          <p:cNvSpPr>
            <a:spLocks noGrp="1"/>
          </p:cNvSpPr>
          <p:nvPr>
            <p:ph idx="1"/>
          </p:nvPr>
        </p:nvSpPr>
        <p:spPr>
          <a:xfrm>
            <a:off x="457200" y="1268760"/>
            <a:ext cx="8229600" cy="5134074"/>
          </a:xfrm>
        </p:spPr>
        <p:txBody>
          <a:bodyPr/>
          <a:lstStyle/>
          <a:p>
            <a:pPr algn="just">
              <a:spcBef>
                <a:spcPts val="0"/>
              </a:spcBef>
              <a:spcAft>
                <a:spcPts val="200"/>
              </a:spcAft>
            </a:pPr>
            <a:r>
              <a:rPr lang="it-IT" sz="2350" b="1" dirty="0">
                <a:solidFill>
                  <a:srgbClr val="002060"/>
                </a:solidFill>
              </a:rPr>
              <a:t>Articolo 18 comma 3: </a:t>
            </a:r>
            <a:r>
              <a:rPr lang="it-IT" sz="2350" b="1" dirty="0" smtClean="0">
                <a:solidFill>
                  <a:srgbClr val="002060"/>
                </a:solidFill>
              </a:rPr>
              <a:t>«</a:t>
            </a:r>
            <a:r>
              <a:rPr lang="it-IT" sz="2350" b="1" i="1" dirty="0" smtClean="0">
                <a:solidFill>
                  <a:srgbClr val="002060"/>
                </a:solidFill>
              </a:rPr>
              <a:t>Un'autorità </a:t>
            </a:r>
            <a:r>
              <a:rPr lang="it-IT" sz="2350" b="1" i="1" dirty="0">
                <a:solidFill>
                  <a:srgbClr val="002060"/>
                </a:solidFill>
              </a:rPr>
              <a:t>garante della concorrenza può considerare un </a:t>
            </a:r>
            <a:r>
              <a:rPr lang="it-IT" sz="2350" b="1" i="1" u="sng" dirty="0">
                <a:solidFill>
                  <a:srgbClr val="002060"/>
                </a:solidFill>
              </a:rPr>
              <a:t>fattore attenuante</a:t>
            </a:r>
            <a:r>
              <a:rPr lang="it-IT" sz="2350" b="1" i="1" dirty="0">
                <a:solidFill>
                  <a:srgbClr val="002060"/>
                </a:solidFill>
              </a:rPr>
              <a:t> il risarcimento versato a seguito di una transazione consensuale e prima della sua decisione di infliggere </a:t>
            </a:r>
            <a:r>
              <a:rPr lang="it-IT" sz="2350" b="1" i="1" dirty="0" smtClean="0">
                <a:solidFill>
                  <a:srgbClr val="002060"/>
                </a:solidFill>
              </a:rPr>
              <a:t>un'ammenda». </a:t>
            </a:r>
            <a:endParaRPr lang="it-IT" sz="2350" b="1" dirty="0">
              <a:solidFill>
                <a:srgbClr val="002060"/>
              </a:solidFill>
            </a:endParaRPr>
          </a:p>
          <a:p>
            <a:pPr algn="just">
              <a:spcBef>
                <a:spcPts val="0"/>
              </a:spcBef>
            </a:pPr>
            <a:r>
              <a:rPr lang="it-IT" sz="2350" b="1" dirty="0">
                <a:solidFill>
                  <a:srgbClr val="002060"/>
                </a:solidFill>
              </a:rPr>
              <a:t>Articolo </a:t>
            </a:r>
            <a:r>
              <a:rPr lang="it-IT" sz="2350" b="1" dirty="0" smtClean="0">
                <a:solidFill>
                  <a:srgbClr val="002060"/>
                </a:solidFill>
              </a:rPr>
              <a:t>20 comma 1 lett. a: La Commissione, nell’attività di riesame della Direttiva, dovrà altresì considerare: </a:t>
            </a:r>
            <a:r>
              <a:rPr lang="it-IT" sz="2350" b="1" i="1" dirty="0" smtClean="0">
                <a:solidFill>
                  <a:srgbClr val="002060"/>
                </a:solidFill>
              </a:rPr>
              <a:t>«a</a:t>
            </a:r>
            <a:r>
              <a:rPr lang="it-IT" sz="2350" b="1" i="1" dirty="0">
                <a:solidFill>
                  <a:srgbClr val="002060"/>
                </a:solidFill>
              </a:rPr>
              <a:t>) il possibile impatto degli oneri finanziari derivanti dal pagamento di ammende inflitte da un'autorità garante della concorrenza per una violazione del diritto della concorrenza sulla possibilità per i soggetti danneggiati di ottenere il pieno risarcimento per il danno causato da tale violazione del diritto della </a:t>
            </a:r>
            <a:r>
              <a:rPr lang="it-IT" sz="2350" b="1" i="1" dirty="0" smtClean="0">
                <a:solidFill>
                  <a:srgbClr val="002060"/>
                </a:solidFill>
              </a:rPr>
              <a:t>concorrenza»</a:t>
            </a:r>
            <a:r>
              <a:rPr lang="it-IT" sz="2350" dirty="0" smtClean="0"/>
              <a:t>.</a:t>
            </a:r>
            <a:endParaRPr lang="it-IT" sz="2350" dirty="0"/>
          </a:p>
        </p:txBody>
      </p:sp>
      <p:sp>
        <p:nvSpPr>
          <p:cNvPr id="6" name="Text Box 12"/>
          <p:cNvSpPr txBox="1">
            <a:spLocks noChangeArrowheads="1"/>
          </p:cNvSpPr>
          <p:nvPr/>
        </p:nvSpPr>
        <p:spPr bwMode="auto">
          <a:xfrm>
            <a:off x="8081963" y="6546850"/>
            <a:ext cx="954087"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sz="1200" b="1" dirty="0">
                <a:solidFill>
                  <a:srgbClr val="FF3300"/>
                </a:solidFill>
                <a:latin typeface="Arial" charset="0"/>
              </a:rPr>
              <a:t> </a:t>
            </a:r>
            <a:r>
              <a:rPr lang="it-IT" altLang="it-IT" sz="1200" b="1" dirty="0" err="1">
                <a:solidFill>
                  <a:srgbClr val="C00000"/>
                </a:solidFill>
                <a:latin typeface="Arial" charset="0"/>
              </a:rPr>
              <a:t>M.Tavassi</a:t>
            </a:r>
            <a:endParaRPr lang="it-IT" altLang="it-IT" sz="1200" b="1" dirty="0">
              <a:solidFill>
                <a:srgbClr val="C00000"/>
              </a:solidFill>
              <a:latin typeface="Arial" charset="0"/>
            </a:endParaRPr>
          </a:p>
          <a:p>
            <a:endParaRPr lang="it-IT" altLang="it-IT" sz="1800" dirty="0">
              <a:latin typeface="Arial" charset="0"/>
            </a:endParaRPr>
          </a:p>
        </p:txBody>
      </p:sp>
    </p:spTree>
    <p:extLst>
      <p:ext uri="{BB962C8B-B14F-4D97-AF65-F5344CB8AC3E}">
        <p14:creationId xmlns:p14="http://schemas.microsoft.com/office/powerpoint/2010/main" val="703414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a:xfrm>
            <a:off x="467544" y="188640"/>
            <a:ext cx="8229600" cy="1143000"/>
          </a:xfrm>
        </p:spPr>
        <p:txBody>
          <a:bodyPr/>
          <a:lstStyle/>
          <a:p>
            <a:r>
              <a:rPr lang="it-IT" sz="3400" b="1">
                <a:solidFill>
                  <a:srgbClr val="C00000"/>
                </a:solidFill>
                <a:effectLst>
                  <a:outerShdw blurRad="38100" dist="38100" dir="2700000" algn="tl">
                    <a:srgbClr val="000000">
                      <a:alpha val="43137"/>
                    </a:srgbClr>
                  </a:outerShdw>
                </a:effectLst>
              </a:rPr>
              <a:t>Interazione tra danni e sanzioni </a:t>
            </a:r>
            <a:r>
              <a:rPr lang="it-IT" sz="3400" b="1" smtClean="0">
                <a:solidFill>
                  <a:srgbClr val="C00000"/>
                </a:solidFill>
                <a:effectLst>
                  <a:outerShdw blurRad="38100" dist="38100" dir="2700000" algn="tl">
                    <a:srgbClr val="000000">
                      <a:alpha val="43137"/>
                    </a:srgbClr>
                  </a:outerShdw>
                </a:effectLst>
              </a:rPr>
              <a:t>amministrative: interpretazione</a:t>
            </a:r>
            <a:endParaRPr lang="en-GB" altLang="it-IT" sz="3400" b="1" dirty="0">
              <a:solidFill>
                <a:srgbClr val="C00000"/>
              </a:solidFill>
              <a:effectLst>
                <a:outerShdw blurRad="38100" dist="38100" dir="2700000" algn="tl">
                  <a:srgbClr val="000000">
                    <a:alpha val="43137"/>
                  </a:srgbClr>
                </a:outerShdw>
              </a:effectLst>
            </a:endParaRPr>
          </a:p>
        </p:txBody>
      </p:sp>
      <p:sp>
        <p:nvSpPr>
          <p:cNvPr id="118787" name="Rectangle 3"/>
          <p:cNvSpPr>
            <a:spLocks noGrp="1" noChangeArrowheads="1"/>
          </p:cNvSpPr>
          <p:nvPr>
            <p:ph type="body" idx="1"/>
          </p:nvPr>
        </p:nvSpPr>
        <p:spPr>
          <a:xfrm>
            <a:off x="467544" y="1628800"/>
            <a:ext cx="8229600" cy="4824536"/>
          </a:xfrm>
        </p:spPr>
        <p:txBody>
          <a:bodyPr/>
          <a:lstStyle/>
          <a:p>
            <a:pPr algn="just">
              <a:spcBef>
                <a:spcPts val="1200"/>
              </a:spcBef>
              <a:buFont typeface="Wingdings" pitchFamily="2" charset="2"/>
              <a:buChar char="Ø"/>
            </a:pPr>
            <a:r>
              <a:rPr lang="fr-BE" altLang="it-IT" sz="3000" b="1" smtClean="0">
                <a:solidFill>
                  <a:srgbClr val="002060"/>
                </a:solidFill>
              </a:rPr>
              <a:t>Commissione UE, </a:t>
            </a:r>
            <a:r>
              <a:rPr lang="fr-BE" altLang="it-IT" sz="3000" b="1" i="1" smtClean="0">
                <a:solidFill>
                  <a:srgbClr val="002060"/>
                </a:solidFill>
              </a:rPr>
              <a:t>Pre-Insulated </a:t>
            </a:r>
            <a:r>
              <a:rPr lang="fr-BE" altLang="it-IT" sz="3000" b="1" i="1" dirty="0">
                <a:solidFill>
                  <a:srgbClr val="002060"/>
                </a:solidFill>
              </a:rPr>
              <a:t>Pipes </a:t>
            </a:r>
            <a:r>
              <a:rPr lang="fr-BE" altLang="it-IT" sz="3000" b="1" dirty="0">
                <a:solidFill>
                  <a:srgbClr val="002060"/>
                </a:solidFill>
              </a:rPr>
              <a:t>(1998) and </a:t>
            </a:r>
            <a:r>
              <a:rPr lang="fr-BE" altLang="it-IT" sz="3000" b="1" i="1" dirty="0">
                <a:solidFill>
                  <a:srgbClr val="002060"/>
                </a:solidFill>
              </a:rPr>
              <a:t>Nintendo</a:t>
            </a:r>
            <a:r>
              <a:rPr lang="fr-BE" altLang="it-IT" sz="3000" b="1" dirty="0">
                <a:solidFill>
                  <a:srgbClr val="002060"/>
                </a:solidFill>
              </a:rPr>
              <a:t> (2002): </a:t>
            </a:r>
            <a:r>
              <a:rPr lang="fr-BE" altLang="it-IT" sz="3000" b="1" dirty="0" err="1">
                <a:solidFill>
                  <a:srgbClr val="002060"/>
                </a:solidFill>
              </a:rPr>
              <a:t>riduzione</a:t>
            </a:r>
            <a:r>
              <a:rPr lang="fr-BE" altLang="it-IT" sz="3000" b="1" dirty="0">
                <a:solidFill>
                  <a:srgbClr val="002060"/>
                </a:solidFill>
              </a:rPr>
              <a:t> delle </a:t>
            </a:r>
            <a:r>
              <a:rPr lang="fr-BE" altLang="it-IT" sz="3000" b="1" dirty="0" err="1">
                <a:solidFill>
                  <a:srgbClr val="002060"/>
                </a:solidFill>
              </a:rPr>
              <a:t>sanzioni</a:t>
            </a:r>
            <a:r>
              <a:rPr lang="fr-BE" altLang="it-IT" sz="3000" b="1" dirty="0">
                <a:solidFill>
                  <a:srgbClr val="002060"/>
                </a:solidFill>
              </a:rPr>
              <a:t> a </a:t>
            </a:r>
            <a:r>
              <a:rPr lang="fr-BE" altLang="it-IT" sz="3000" b="1" dirty="0" err="1">
                <a:solidFill>
                  <a:srgbClr val="002060"/>
                </a:solidFill>
              </a:rPr>
              <a:t>fronte</a:t>
            </a:r>
            <a:r>
              <a:rPr lang="fr-BE" altLang="it-IT" sz="3000" b="1" dirty="0">
                <a:solidFill>
                  <a:srgbClr val="002060"/>
                </a:solidFill>
              </a:rPr>
              <a:t> </a:t>
            </a:r>
            <a:r>
              <a:rPr lang="fr-BE" altLang="it-IT" sz="3000" b="1" dirty="0" err="1">
                <a:solidFill>
                  <a:srgbClr val="002060"/>
                </a:solidFill>
              </a:rPr>
              <a:t>della</a:t>
            </a:r>
            <a:r>
              <a:rPr lang="fr-BE" altLang="it-IT" sz="3000" b="1" dirty="0">
                <a:solidFill>
                  <a:srgbClr val="002060"/>
                </a:solidFill>
              </a:rPr>
              <a:t> </a:t>
            </a:r>
            <a:r>
              <a:rPr lang="fr-BE" altLang="it-IT" sz="3000" b="1" dirty="0" err="1">
                <a:solidFill>
                  <a:srgbClr val="002060"/>
                </a:solidFill>
              </a:rPr>
              <a:t>circostanza</a:t>
            </a:r>
            <a:r>
              <a:rPr lang="fr-BE" altLang="it-IT" sz="3000" b="1" dirty="0">
                <a:solidFill>
                  <a:srgbClr val="002060"/>
                </a:solidFill>
              </a:rPr>
              <a:t> </a:t>
            </a:r>
            <a:r>
              <a:rPr lang="fr-BE" altLang="it-IT" sz="3000" b="1" dirty="0" err="1">
                <a:solidFill>
                  <a:srgbClr val="002060"/>
                </a:solidFill>
              </a:rPr>
              <a:t>attenuante</a:t>
            </a:r>
            <a:r>
              <a:rPr lang="fr-BE" altLang="it-IT" sz="3000" b="1" dirty="0">
                <a:solidFill>
                  <a:srgbClr val="002060"/>
                </a:solidFill>
              </a:rPr>
              <a:t> </a:t>
            </a:r>
            <a:r>
              <a:rPr lang="fr-BE" altLang="it-IT" sz="3000" b="1" dirty="0" err="1">
                <a:solidFill>
                  <a:srgbClr val="002060"/>
                </a:solidFill>
              </a:rPr>
              <a:t>dell’intervenuto</a:t>
            </a:r>
            <a:r>
              <a:rPr lang="fr-BE" altLang="it-IT" sz="3000" b="1" dirty="0">
                <a:solidFill>
                  <a:srgbClr val="002060"/>
                </a:solidFill>
              </a:rPr>
              <a:t> </a:t>
            </a:r>
            <a:r>
              <a:rPr lang="fr-BE" altLang="it-IT" sz="3000" b="1" dirty="0" err="1">
                <a:solidFill>
                  <a:srgbClr val="002060"/>
                </a:solidFill>
              </a:rPr>
              <a:t>risarcimento</a:t>
            </a:r>
            <a:r>
              <a:rPr lang="fr-BE" altLang="it-IT" sz="3000" b="1" dirty="0">
                <a:solidFill>
                  <a:srgbClr val="002060"/>
                </a:solidFill>
              </a:rPr>
              <a:t> </a:t>
            </a:r>
            <a:r>
              <a:rPr lang="fr-BE" altLang="it-IT" sz="3000" b="1" dirty="0" err="1">
                <a:solidFill>
                  <a:srgbClr val="002060"/>
                </a:solidFill>
              </a:rPr>
              <a:t>pagato</a:t>
            </a:r>
            <a:r>
              <a:rPr lang="fr-BE" altLang="it-IT" sz="3000" b="1" dirty="0">
                <a:solidFill>
                  <a:srgbClr val="002060"/>
                </a:solidFill>
              </a:rPr>
              <a:t> </a:t>
            </a:r>
            <a:r>
              <a:rPr lang="fr-BE" altLang="it-IT" sz="3000" b="1" dirty="0" err="1">
                <a:solidFill>
                  <a:srgbClr val="002060"/>
                </a:solidFill>
              </a:rPr>
              <a:t>alle</a:t>
            </a:r>
            <a:r>
              <a:rPr lang="fr-BE" altLang="it-IT" sz="3000" b="1" dirty="0">
                <a:solidFill>
                  <a:srgbClr val="002060"/>
                </a:solidFill>
              </a:rPr>
              <a:t> </a:t>
            </a:r>
            <a:r>
              <a:rPr lang="fr-BE" altLang="it-IT" sz="3000" b="1" dirty="0" err="1">
                <a:solidFill>
                  <a:srgbClr val="002060"/>
                </a:solidFill>
              </a:rPr>
              <a:t>vittime</a:t>
            </a:r>
            <a:r>
              <a:rPr lang="fr-BE" altLang="it-IT" sz="3000" b="1" dirty="0">
                <a:solidFill>
                  <a:srgbClr val="002060"/>
                </a:solidFill>
              </a:rPr>
              <a:t> </a:t>
            </a:r>
          </a:p>
          <a:p>
            <a:pPr algn="just">
              <a:spcBef>
                <a:spcPts val="1200"/>
              </a:spcBef>
              <a:buFont typeface="Wingdings" pitchFamily="2" charset="2"/>
              <a:buChar char="Ø"/>
            </a:pPr>
            <a:r>
              <a:rPr lang="fr-BE" altLang="it-IT" sz="3000" b="1" dirty="0" err="1">
                <a:solidFill>
                  <a:srgbClr val="002060"/>
                </a:solidFill>
              </a:rPr>
              <a:t>Tribunale</a:t>
            </a:r>
            <a:r>
              <a:rPr lang="fr-BE" altLang="it-IT" sz="3000" b="1" dirty="0">
                <a:solidFill>
                  <a:srgbClr val="002060"/>
                </a:solidFill>
              </a:rPr>
              <a:t> di Primo </a:t>
            </a:r>
            <a:r>
              <a:rPr lang="fr-BE" altLang="it-IT" sz="3000" b="1" dirty="0" err="1">
                <a:solidFill>
                  <a:srgbClr val="002060"/>
                </a:solidFill>
              </a:rPr>
              <a:t>Grado</a:t>
            </a:r>
            <a:r>
              <a:rPr lang="fr-BE" altLang="it-IT" sz="3000" b="1" dirty="0">
                <a:solidFill>
                  <a:srgbClr val="002060"/>
                </a:solidFill>
              </a:rPr>
              <a:t>, </a:t>
            </a:r>
            <a:r>
              <a:rPr lang="fr-BE" altLang="it-IT" sz="3000" b="1">
                <a:solidFill>
                  <a:srgbClr val="002060"/>
                </a:solidFill>
              </a:rPr>
              <a:t>T-59/02 </a:t>
            </a:r>
            <a:r>
              <a:rPr lang="fr-BE" altLang="it-IT" sz="3000" b="1" i="1">
                <a:solidFill>
                  <a:srgbClr val="002060"/>
                </a:solidFill>
              </a:rPr>
              <a:t>ADM</a:t>
            </a:r>
            <a:endParaRPr lang="fr-BE" altLang="it-IT" sz="3000" b="1" i="1" dirty="0">
              <a:solidFill>
                <a:srgbClr val="002060"/>
              </a:solidFill>
            </a:endParaRPr>
          </a:p>
          <a:p>
            <a:pPr marL="355600" indent="0" algn="just">
              <a:spcBef>
                <a:spcPts val="0"/>
              </a:spcBef>
              <a:buNone/>
            </a:pPr>
            <a:r>
              <a:rPr lang="fr-BE" altLang="it-IT" sz="3000" b="1">
                <a:solidFill>
                  <a:srgbClr val="002060"/>
                </a:solidFill>
              </a:rPr>
              <a:t>Non </a:t>
            </a:r>
            <a:r>
              <a:rPr lang="fr-BE" altLang="it-IT" sz="3000" b="1" dirty="0" err="1">
                <a:solidFill>
                  <a:srgbClr val="002060"/>
                </a:solidFill>
              </a:rPr>
              <a:t>sussiste</a:t>
            </a:r>
            <a:r>
              <a:rPr lang="fr-BE" altLang="it-IT" sz="3000" b="1" dirty="0">
                <a:solidFill>
                  <a:srgbClr val="002060"/>
                </a:solidFill>
              </a:rPr>
              <a:t> </a:t>
            </a:r>
            <a:r>
              <a:rPr lang="fr-BE" altLang="it-IT" sz="3000" b="1" dirty="0" err="1">
                <a:solidFill>
                  <a:srgbClr val="002060"/>
                </a:solidFill>
              </a:rPr>
              <a:t>tuttavia</a:t>
            </a:r>
            <a:r>
              <a:rPr lang="fr-BE" altLang="it-IT" sz="3000" b="1" dirty="0">
                <a:solidFill>
                  <a:srgbClr val="002060"/>
                </a:solidFill>
              </a:rPr>
              <a:t> </a:t>
            </a:r>
            <a:r>
              <a:rPr lang="fr-BE" altLang="it-IT" sz="3000" b="1" dirty="0" err="1">
                <a:solidFill>
                  <a:srgbClr val="002060"/>
                </a:solidFill>
              </a:rPr>
              <a:t>alcun</a:t>
            </a:r>
            <a:r>
              <a:rPr lang="fr-BE" altLang="it-IT" sz="3000" b="1" dirty="0">
                <a:solidFill>
                  <a:srgbClr val="002060"/>
                </a:solidFill>
              </a:rPr>
              <a:t> </a:t>
            </a:r>
            <a:r>
              <a:rPr lang="fr-BE" altLang="it-IT" sz="3000" b="1" dirty="0" err="1">
                <a:solidFill>
                  <a:srgbClr val="002060"/>
                </a:solidFill>
              </a:rPr>
              <a:t>obbligo</a:t>
            </a:r>
            <a:r>
              <a:rPr lang="fr-BE" altLang="it-IT" sz="3000" b="1" dirty="0">
                <a:solidFill>
                  <a:srgbClr val="002060"/>
                </a:solidFill>
              </a:rPr>
              <a:t> </a:t>
            </a:r>
            <a:r>
              <a:rPr lang="fr-BE" altLang="it-IT" sz="3000" b="1" dirty="0" err="1">
                <a:solidFill>
                  <a:srgbClr val="002060"/>
                </a:solidFill>
              </a:rPr>
              <a:t>della</a:t>
            </a:r>
            <a:r>
              <a:rPr lang="fr-BE" altLang="it-IT" sz="3000" b="1" dirty="0">
                <a:solidFill>
                  <a:srgbClr val="002060"/>
                </a:solidFill>
              </a:rPr>
              <a:t> </a:t>
            </a:r>
            <a:r>
              <a:rPr lang="fr-BE" altLang="it-IT" sz="3000" b="1" dirty="0" err="1">
                <a:solidFill>
                  <a:srgbClr val="002060"/>
                </a:solidFill>
              </a:rPr>
              <a:t>Commissione</a:t>
            </a:r>
            <a:r>
              <a:rPr lang="fr-BE" altLang="it-IT" sz="3000" b="1" dirty="0">
                <a:solidFill>
                  <a:srgbClr val="002060"/>
                </a:solidFill>
              </a:rPr>
              <a:t> di </a:t>
            </a:r>
            <a:r>
              <a:rPr lang="fr-BE" altLang="it-IT" sz="3000" b="1" dirty="0" err="1">
                <a:solidFill>
                  <a:srgbClr val="002060"/>
                </a:solidFill>
              </a:rPr>
              <a:t>garantire</a:t>
            </a:r>
            <a:r>
              <a:rPr lang="fr-BE" altLang="it-IT" sz="3000" b="1" dirty="0">
                <a:solidFill>
                  <a:srgbClr val="002060"/>
                </a:solidFill>
              </a:rPr>
              <a:t> </a:t>
            </a:r>
            <a:r>
              <a:rPr lang="fr-BE" altLang="it-IT" sz="3000" b="1" dirty="0" err="1">
                <a:solidFill>
                  <a:srgbClr val="002060"/>
                </a:solidFill>
              </a:rPr>
              <a:t>una</a:t>
            </a:r>
            <a:r>
              <a:rPr lang="fr-BE" altLang="it-IT" sz="3000" b="1" dirty="0">
                <a:solidFill>
                  <a:srgbClr val="002060"/>
                </a:solidFill>
              </a:rPr>
              <a:t> </a:t>
            </a:r>
            <a:r>
              <a:rPr lang="fr-BE" altLang="it-IT" sz="3000" b="1" dirty="0" err="1">
                <a:solidFill>
                  <a:srgbClr val="002060"/>
                </a:solidFill>
              </a:rPr>
              <a:t>simile</a:t>
            </a:r>
            <a:r>
              <a:rPr lang="fr-BE" altLang="it-IT" sz="3000" b="1" dirty="0">
                <a:solidFill>
                  <a:srgbClr val="002060"/>
                </a:solidFill>
              </a:rPr>
              <a:t> </a:t>
            </a:r>
            <a:r>
              <a:rPr lang="fr-BE" altLang="it-IT" sz="3000" b="1" dirty="0" err="1">
                <a:solidFill>
                  <a:srgbClr val="002060"/>
                </a:solidFill>
              </a:rPr>
              <a:t>riduzione</a:t>
            </a:r>
            <a:r>
              <a:rPr lang="fr-BE" altLang="it-IT" sz="3000" b="1" dirty="0">
                <a:solidFill>
                  <a:srgbClr val="002060"/>
                </a:solidFill>
              </a:rPr>
              <a:t> delle </a:t>
            </a:r>
            <a:r>
              <a:rPr lang="fr-BE" altLang="it-IT" sz="3000" b="1" dirty="0" err="1">
                <a:solidFill>
                  <a:srgbClr val="002060"/>
                </a:solidFill>
              </a:rPr>
              <a:t>sanzioni</a:t>
            </a:r>
            <a:endParaRPr lang="en-GB" altLang="it-IT" sz="3000" b="1" dirty="0">
              <a:solidFill>
                <a:srgbClr val="002060"/>
              </a:solidFill>
            </a:endParaRPr>
          </a:p>
        </p:txBody>
      </p:sp>
      <p:sp>
        <p:nvSpPr>
          <p:cNvPr id="7" name="Text Box 12"/>
          <p:cNvSpPr txBox="1">
            <a:spLocks noChangeArrowheads="1"/>
          </p:cNvSpPr>
          <p:nvPr/>
        </p:nvSpPr>
        <p:spPr bwMode="auto">
          <a:xfrm>
            <a:off x="8081963" y="6546850"/>
            <a:ext cx="954087"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sz="1200" b="1" dirty="0">
                <a:solidFill>
                  <a:srgbClr val="FF3300"/>
                </a:solidFill>
                <a:latin typeface="Arial" charset="0"/>
              </a:rPr>
              <a:t> </a:t>
            </a:r>
            <a:r>
              <a:rPr lang="it-IT" altLang="it-IT" sz="1200" b="1" dirty="0" err="1">
                <a:solidFill>
                  <a:srgbClr val="C00000"/>
                </a:solidFill>
                <a:latin typeface="Arial" charset="0"/>
              </a:rPr>
              <a:t>M.Tavassi</a:t>
            </a:r>
            <a:endParaRPr lang="it-IT" altLang="it-IT" sz="1200" b="1" dirty="0">
              <a:solidFill>
                <a:srgbClr val="C00000"/>
              </a:solidFill>
              <a:latin typeface="Arial" charset="0"/>
            </a:endParaRPr>
          </a:p>
          <a:p>
            <a:endParaRPr lang="it-IT" altLang="it-IT" sz="1800" dirty="0">
              <a:latin typeface="Arial" charset="0"/>
            </a:endParaRPr>
          </a:p>
        </p:txBody>
      </p:sp>
    </p:spTree>
    <p:extLst>
      <p:ext uri="{BB962C8B-B14F-4D97-AF65-F5344CB8AC3E}">
        <p14:creationId xmlns:p14="http://schemas.microsoft.com/office/powerpoint/2010/main" val="30596446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786606" y="188640"/>
            <a:ext cx="7772400" cy="1143000"/>
          </a:xfrm>
        </p:spPr>
        <p:txBody>
          <a:bodyPr/>
          <a:lstStyle/>
          <a:p>
            <a:r>
              <a:rPr lang="it-IT" altLang="it-IT" sz="3400" b="1">
                <a:solidFill>
                  <a:srgbClr val="C00000"/>
                </a:solidFill>
                <a:effectLst>
                  <a:outerShdw blurRad="38100" dist="38100" dir="2700000" algn="tl">
                    <a:srgbClr val="000000">
                      <a:alpha val="43137"/>
                    </a:srgbClr>
                  </a:outerShdw>
                </a:effectLst>
              </a:rPr>
              <a:t>R</a:t>
            </a:r>
            <a:r>
              <a:rPr lang="it-IT" altLang="it-IT" sz="3400" b="1" smtClean="0">
                <a:solidFill>
                  <a:srgbClr val="C00000"/>
                </a:solidFill>
                <a:effectLst>
                  <a:outerShdw blurRad="38100" dist="38100" dir="2700000" algn="tl">
                    <a:srgbClr val="000000">
                      <a:alpha val="43137"/>
                    </a:srgbClr>
                  </a:outerShdw>
                </a:effectLst>
              </a:rPr>
              <a:t>uolo assegnato alle               giurisdizioni nazionali</a:t>
            </a:r>
            <a:endParaRPr lang="it-IT" altLang="it-IT" sz="3400" b="1" dirty="0">
              <a:solidFill>
                <a:srgbClr val="C00000"/>
              </a:solidFill>
              <a:effectLst>
                <a:outerShdw blurRad="38100" dist="38100" dir="2700000" algn="tl">
                  <a:srgbClr val="000000">
                    <a:alpha val="43137"/>
                  </a:srgbClr>
                </a:outerShdw>
              </a:effectLst>
            </a:endParaRPr>
          </a:p>
        </p:txBody>
      </p:sp>
      <p:sp>
        <p:nvSpPr>
          <p:cNvPr id="36867" name="Rectangle 3"/>
          <p:cNvSpPr>
            <a:spLocks noGrp="1" noChangeArrowheads="1"/>
          </p:cNvSpPr>
          <p:nvPr>
            <p:ph type="body" idx="1"/>
          </p:nvPr>
        </p:nvSpPr>
        <p:spPr>
          <a:xfrm>
            <a:off x="530250" y="1475458"/>
            <a:ext cx="8028756" cy="5040560"/>
          </a:xfrm>
        </p:spPr>
        <p:txBody>
          <a:bodyPr/>
          <a:lstStyle/>
          <a:p>
            <a:pPr algn="just">
              <a:lnSpc>
                <a:spcPct val="90000"/>
              </a:lnSpc>
            </a:pPr>
            <a:r>
              <a:rPr lang="it-IT" altLang="it-IT" sz="2800" b="1" dirty="0">
                <a:solidFill>
                  <a:srgbClr val="002060"/>
                </a:solidFill>
              </a:rPr>
              <a:t>Concedere il risarcimento dei danni</a:t>
            </a:r>
          </a:p>
          <a:p>
            <a:pPr algn="just">
              <a:lnSpc>
                <a:spcPct val="90000"/>
              </a:lnSpc>
              <a:spcBef>
                <a:spcPct val="40000"/>
              </a:spcBef>
            </a:pPr>
            <a:r>
              <a:rPr lang="it-IT" altLang="it-IT" sz="2800" b="1" dirty="0">
                <a:solidFill>
                  <a:srgbClr val="002060"/>
                </a:solidFill>
              </a:rPr>
              <a:t>Pronunciarsi sulle richieste di pagamento o su obbligazioni contrattuali</a:t>
            </a:r>
          </a:p>
          <a:p>
            <a:pPr algn="just">
              <a:lnSpc>
                <a:spcPct val="90000"/>
              </a:lnSpc>
              <a:spcBef>
                <a:spcPct val="40000"/>
              </a:spcBef>
            </a:pPr>
            <a:r>
              <a:rPr lang="it-IT" altLang="it-IT" sz="2800" b="1" dirty="0">
                <a:solidFill>
                  <a:srgbClr val="002060"/>
                </a:solidFill>
              </a:rPr>
              <a:t>Dichiarare la nullità </a:t>
            </a:r>
            <a:r>
              <a:rPr lang="it-IT" altLang="it-IT" sz="2800" b="1" i="1" dirty="0">
                <a:solidFill>
                  <a:srgbClr val="002060"/>
                </a:solidFill>
              </a:rPr>
              <a:t>ex</a:t>
            </a:r>
            <a:r>
              <a:rPr lang="it-IT" altLang="it-IT" sz="2800" b="1" dirty="0">
                <a:solidFill>
                  <a:srgbClr val="002060"/>
                </a:solidFill>
              </a:rPr>
              <a:t> art. </a:t>
            </a:r>
            <a:r>
              <a:rPr lang="it-IT" altLang="it-IT" sz="2800" b="1" dirty="0" smtClean="0">
                <a:solidFill>
                  <a:srgbClr val="002060"/>
                </a:solidFill>
              </a:rPr>
              <a:t>101.2 (81.2) </a:t>
            </a:r>
            <a:r>
              <a:rPr lang="it-IT" altLang="it-IT" sz="2800" b="1" dirty="0">
                <a:solidFill>
                  <a:srgbClr val="002060"/>
                </a:solidFill>
              </a:rPr>
              <a:t>e valutarne le conseguenze</a:t>
            </a:r>
          </a:p>
          <a:p>
            <a:pPr algn="just">
              <a:lnSpc>
                <a:spcPct val="90000"/>
              </a:lnSpc>
              <a:spcBef>
                <a:spcPct val="40000"/>
              </a:spcBef>
            </a:pPr>
            <a:r>
              <a:rPr lang="it-IT" altLang="it-IT" sz="2800" b="1" dirty="0">
                <a:solidFill>
                  <a:srgbClr val="002060"/>
                </a:solidFill>
              </a:rPr>
              <a:t>Adottare provvedimenti </a:t>
            </a:r>
            <a:r>
              <a:rPr lang="it-IT" altLang="it-IT" sz="2800" b="1" dirty="0" smtClean="0">
                <a:solidFill>
                  <a:srgbClr val="002060"/>
                </a:solidFill>
              </a:rPr>
              <a:t>provvisori cautelari</a:t>
            </a:r>
            <a:endParaRPr lang="it-IT" altLang="it-IT" sz="2800" b="1" dirty="0">
              <a:solidFill>
                <a:srgbClr val="002060"/>
              </a:solidFill>
            </a:endParaRPr>
          </a:p>
          <a:p>
            <a:pPr algn="just">
              <a:lnSpc>
                <a:spcPct val="90000"/>
              </a:lnSpc>
              <a:spcBef>
                <a:spcPct val="40000"/>
              </a:spcBef>
            </a:pPr>
            <a:r>
              <a:rPr lang="it-IT" altLang="it-IT" sz="2800" b="1" dirty="0">
                <a:solidFill>
                  <a:srgbClr val="002060"/>
                </a:solidFill>
              </a:rPr>
              <a:t>Accordare tutela in base al diritto comunitario e al diritto nazionale</a:t>
            </a:r>
          </a:p>
          <a:p>
            <a:pPr algn="just">
              <a:lnSpc>
                <a:spcPct val="90000"/>
              </a:lnSpc>
              <a:spcBef>
                <a:spcPct val="40000"/>
              </a:spcBef>
            </a:pPr>
            <a:r>
              <a:rPr lang="it-IT" altLang="it-IT" sz="2800" b="1" dirty="0">
                <a:solidFill>
                  <a:srgbClr val="002060"/>
                </a:solidFill>
              </a:rPr>
              <a:t>Condannare alla refusione delle spese legali</a:t>
            </a:r>
          </a:p>
        </p:txBody>
      </p:sp>
      <p:sp>
        <p:nvSpPr>
          <p:cNvPr id="6" name="Text Box 12"/>
          <p:cNvSpPr txBox="1">
            <a:spLocks noChangeArrowheads="1"/>
          </p:cNvSpPr>
          <p:nvPr/>
        </p:nvSpPr>
        <p:spPr bwMode="auto">
          <a:xfrm>
            <a:off x="8081963" y="6546850"/>
            <a:ext cx="954087"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sz="1200" b="1" dirty="0">
                <a:solidFill>
                  <a:srgbClr val="FF3300"/>
                </a:solidFill>
                <a:latin typeface="Arial" charset="0"/>
              </a:rPr>
              <a:t> </a:t>
            </a:r>
            <a:r>
              <a:rPr lang="it-IT" altLang="it-IT" sz="1200" b="1" dirty="0" err="1">
                <a:solidFill>
                  <a:srgbClr val="C00000"/>
                </a:solidFill>
                <a:latin typeface="Arial" charset="0"/>
              </a:rPr>
              <a:t>M.Tavassi</a:t>
            </a:r>
            <a:endParaRPr lang="it-IT" altLang="it-IT" sz="1200" b="1" dirty="0">
              <a:solidFill>
                <a:srgbClr val="C00000"/>
              </a:solidFill>
              <a:latin typeface="Arial" charset="0"/>
            </a:endParaRPr>
          </a:p>
          <a:p>
            <a:endParaRPr lang="it-IT" altLang="it-IT" sz="1800" dirty="0">
              <a:latin typeface="Arial" charset="0"/>
            </a:endParaRPr>
          </a:p>
        </p:txBody>
      </p:sp>
    </p:spTree>
    <p:extLst>
      <p:ext uri="{BB962C8B-B14F-4D97-AF65-F5344CB8AC3E}">
        <p14:creationId xmlns:p14="http://schemas.microsoft.com/office/powerpoint/2010/main" val="186681923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85800" y="260350"/>
            <a:ext cx="7772400" cy="1143000"/>
          </a:xfrm>
          <a:effectLst>
            <a:outerShdw dist="35921" dir="2700000" algn="ctr" rotWithShape="0">
              <a:schemeClr val="bg2"/>
            </a:outerShdw>
          </a:effectLst>
        </p:spPr>
        <p:txBody>
          <a:bodyPr/>
          <a:lstStyle/>
          <a:p>
            <a:r>
              <a:rPr lang="it-IT" altLang="it-IT" sz="3400" b="1" smtClean="0">
                <a:solidFill>
                  <a:srgbClr val="C00000"/>
                </a:solidFill>
              </a:rPr>
              <a:t/>
            </a:r>
            <a:br>
              <a:rPr lang="it-IT" altLang="it-IT" sz="3400" b="1" smtClean="0">
                <a:solidFill>
                  <a:srgbClr val="C00000"/>
                </a:solidFill>
              </a:rPr>
            </a:br>
            <a:r>
              <a:rPr lang="it-IT" altLang="it-IT" sz="3400" b="1" smtClean="0">
                <a:solidFill>
                  <a:srgbClr val="C00000"/>
                </a:solidFill>
              </a:rPr>
              <a:t>PRESUPPOSTI PER </a:t>
            </a:r>
            <a:br>
              <a:rPr lang="it-IT" altLang="it-IT" sz="3400" b="1" smtClean="0">
                <a:solidFill>
                  <a:srgbClr val="C00000"/>
                </a:solidFill>
              </a:rPr>
            </a:br>
            <a:r>
              <a:rPr lang="it-IT" altLang="it-IT" sz="3400" b="1" smtClean="0">
                <a:solidFill>
                  <a:srgbClr val="C00000"/>
                </a:solidFill>
              </a:rPr>
              <a:t>IL RISARCIMENTO DEL </a:t>
            </a:r>
            <a:r>
              <a:rPr lang="it-IT" altLang="it-IT" sz="3400" b="1">
                <a:solidFill>
                  <a:srgbClr val="C00000"/>
                </a:solidFill>
              </a:rPr>
              <a:t>DANNO</a:t>
            </a:r>
            <a:r>
              <a:rPr lang="it-IT" altLang="it-IT" sz="3400" b="1" smtClean="0">
                <a:solidFill>
                  <a:srgbClr val="C00000"/>
                </a:solidFill>
              </a:rPr>
              <a:t/>
            </a:r>
            <a:br>
              <a:rPr lang="it-IT" altLang="it-IT" sz="3400" b="1" smtClean="0">
                <a:solidFill>
                  <a:srgbClr val="C00000"/>
                </a:solidFill>
              </a:rPr>
            </a:br>
            <a:endParaRPr lang="it-IT" altLang="it-IT" sz="3400" b="1" dirty="0">
              <a:solidFill>
                <a:srgbClr val="C00000"/>
              </a:solidFill>
            </a:endParaRPr>
          </a:p>
        </p:txBody>
      </p:sp>
      <p:sp>
        <p:nvSpPr>
          <p:cNvPr id="30723" name="Text Box 3"/>
          <p:cNvSpPr txBox="1">
            <a:spLocks noChangeArrowheads="1"/>
          </p:cNvSpPr>
          <p:nvPr/>
        </p:nvSpPr>
        <p:spPr bwMode="auto">
          <a:xfrm>
            <a:off x="609600" y="2113607"/>
            <a:ext cx="32766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it-IT" sz="3600" b="1" dirty="0">
                <a:solidFill>
                  <a:srgbClr val="002060"/>
                </a:solidFill>
              </a:rPr>
              <a:t>Accertamento </a:t>
            </a:r>
            <a:r>
              <a:rPr lang="it-IT" altLang="it-IT" sz="3600" b="1" dirty="0" err="1">
                <a:solidFill>
                  <a:srgbClr val="002060"/>
                </a:solidFill>
              </a:rPr>
              <a:t>dell’</a:t>
            </a:r>
            <a:r>
              <a:rPr lang="it-IT" altLang="it-IT" sz="3600" b="1" i="1" dirty="0" err="1">
                <a:solidFill>
                  <a:srgbClr val="002060"/>
                </a:solidFill>
              </a:rPr>
              <a:t>an</a:t>
            </a:r>
            <a:r>
              <a:rPr lang="it-IT" altLang="it-IT" sz="3200" dirty="0">
                <a:solidFill>
                  <a:srgbClr val="002060"/>
                </a:solidFill>
              </a:rPr>
              <a:t> </a:t>
            </a:r>
          </a:p>
        </p:txBody>
      </p:sp>
      <p:sp>
        <p:nvSpPr>
          <p:cNvPr id="30724" name="Text Box 4"/>
          <p:cNvSpPr txBox="1">
            <a:spLocks noChangeArrowheads="1"/>
          </p:cNvSpPr>
          <p:nvPr/>
        </p:nvSpPr>
        <p:spPr bwMode="auto">
          <a:xfrm>
            <a:off x="4343400" y="1756420"/>
            <a:ext cx="4860032"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it-IT" altLang="it-IT" sz="2800" dirty="0">
                <a:solidFill>
                  <a:srgbClr val="FFFF00"/>
                </a:solidFill>
              </a:rPr>
              <a:t> </a:t>
            </a:r>
            <a:r>
              <a:rPr lang="it-IT" altLang="it-IT" sz="2800" b="1" dirty="0" smtClean="0">
                <a:solidFill>
                  <a:srgbClr val="002060"/>
                </a:solidFill>
              </a:rPr>
              <a:t>Violazione</a:t>
            </a:r>
            <a:endParaRPr lang="it-IT" altLang="it-IT" sz="2800" b="1" dirty="0">
              <a:solidFill>
                <a:srgbClr val="002060"/>
              </a:solidFill>
            </a:endParaRPr>
          </a:p>
          <a:p>
            <a:r>
              <a:rPr lang="it-IT" altLang="it-IT" sz="2800" b="1" dirty="0">
                <a:solidFill>
                  <a:srgbClr val="002060"/>
                </a:solidFill>
              </a:rPr>
              <a:t> </a:t>
            </a:r>
            <a:r>
              <a:rPr lang="it-IT" altLang="it-IT" sz="2800" b="1" dirty="0" smtClean="0">
                <a:solidFill>
                  <a:srgbClr val="002060"/>
                </a:solidFill>
              </a:rPr>
              <a:t>Colpa/elemento soggettivo</a:t>
            </a:r>
            <a:endParaRPr lang="it-IT" altLang="it-IT" sz="2800" b="1" dirty="0">
              <a:solidFill>
                <a:srgbClr val="002060"/>
              </a:solidFill>
            </a:endParaRPr>
          </a:p>
          <a:p>
            <a:r>
              <a:rPr lang="it-IT" altLang="it-IT" sz="2800" b="1" dirty="0">
                <a:solidFill>
                  <a:srgbClr val="002060"/>
                </a:solidFill>
              </a:rPr>
              <a:t> Esistenza del danno</a:t>
            </a:r>
          </a:p>
          <a:p>
            <a:r>
              <a:rPr lang="it-IT" altLang="it-IT" sz="2800" b="1" dirty="0">
                <a:solidFill>
                  <a:srgbClr val="002060"/>
                </a:solidFill>
              </a:rPr>
              <a:t> Nesso di causalità</a:t>
            </a:r>
          </a:p>
        </p:txBody>
      </p:sp>
      <p:sp>
        <p:nvSpPr>
          <p:cNvPr id="30725" name="Text Box 5"/>
          <p:cNvSpPr txBox="1">
            <a:spLocks noChangeArrowheads="1"/>
          </p:cNvSpPr>
          <p:nvPr/>
        </p:nvSpPr>
        <p:spPr bwMode="auto">
          <a:xfrm>
            <a:off x="625748" y="4627562"/>
            <a:ext cx="34290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it-IT" sz="3600" b="1" dirty="0">
                <a:solidFill>
                  <a:srgbClr val="002060"/>
                </a:solidFill>
              </a:rPr>
              <a:t>Accertamento </a:t>
            </a:r>
          </a:p>
          <a:p>
            <a:r>
              <a:rPr lang="it-IT" altLang="it-IT" sz="3600" b="1" dirty="0">
                <a:solidFill>
                  <a:srgbClr val="002060"/>
                </a:solidFill>
              </a:rPr>
              <a:t>del </a:t>
            </a:r>
            <a:r>
              <a:rPr lang="it-IT" altLang="it-IT" sz="3600" b="1" i="1" dirty="0">
                <a:solidFill>
                  <a:srgbClr val="002060"/>
                </a:solidFill>
              </a:rPr>
              <a:t>quantum</a:t>
            </a:r>
          </a:p>
        </p:txBody>
      </p:sp>
      <p:sp>
        <p:nvSpPr>
          <p:cNvPr id="30726" name="Text Box 6"/>
          <p:cNvSpPr txBox="1">
            <a:spLocks noChangeArrowheads="1"/>
          </p:cNvSpPr>
          <p:nvPr/>
        </p:nvSpPr>
        <p:spPr bwMode="auto">
          <a:xfrm>
            <a:off x="4175125" y="52228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it-IT" altLang="it-IT"/>
          </a:p>
        </p:txBody>
      </p:sp>
      <p:sp>
        <p:nvSpPr>
          <p:cNvPr id="30727" name="AutoShape 7"/>
          <p:cNvSpPr>
            <a:spLocks/>
          </p:cNvSpPr>
          <p:nvPr/>
        </p:nvSpPr>
        <p:spPr bwMode="auto">
          <a:xfrm>
            <a:off x="4071888" y="1756420"/>
            <a:ext cx="152400" cy="1905000"/>
          </a:xfrm>
          <a:prstGeom prst="leftBrace">
            <a:avLst>
              <a:gd name="adj1" fmla="val 104167"/>
              <a:gd name="adj2" fmla="val 50000"/>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it-IT" altLang="it-IT" sz="3200" b="1">
              <a:solidFill>
                <a:schemeClr val="hlink"/>
              </a:solidFill>
            </a:endParaRPr>
          </a:p>
        </p:txBody>
      </p:sp>
      <p:sp>
        <p:nvSpPr>
          <p:cNvPr id="30728" name="Text Box 8"/>
          <p:cNvSpPr txBox="1">
            <a:spLocks noChangeArrowheads="1"/>
          </p:cNvSpPr>
          <p:nvPr/>
        </p:nvSpPr>
        <p:spPr bwMode="auto">
          <a:xfrm>
            <a:off x="4572000" y="4724400"/>
            <a:ext cx="3657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it-IT"/>
              <a:t> </a:t>
            </a:r>
          </a:p>
        </p:txBody>
      </p:sp>
      <p:sp>
        <p:nvSpPr>
          <p:cNvPr id="30729" name="Text Box 9"/>
          <p:cNvSpPr txBox="1">
            <a:spLocks noChangeArrowheads="1"/>
          </p:cNvSpPr>
          <p:nvPr/>
        </p:nvSpPr>
        <p:spPr bwMode="auto">
          <a:xfrm>
            <a:off x="4379466" y="3924659"/>
            <a:ext cx="4787900" cy="26345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it-IT" sz="2800" b="1" dirty="0">
                <a:solidFill>
                  <a:srgbClr val="002060"/>
                </a:solidFill>
              </a:rPr>
              <a:t>Lucro cessante</a:t>
            </a:r>
          </a:p>
          <a:p>
            <a:pPr>
              <a:spcBef>
                <a:spcPct val="30000"/>
              </a:spcBef>
            </a:pPr>
            <a:r>
              <a:rPr lang="it-IT" altLang="it-IT" sz="2800" b="1" dirty="0">
                <a:solidFill>
                  <a:srgbClr val="002060"/>
                </a:solidFill>
              </a:rPr>
              <a:t>Danno emergente</a:t>
            </a:r>
          </a:p>
          <a:p>
            <a:pPr>
              <a:spcBef>
                <a:spcPct val="30000"/>
              </a:spcBef>
            </a:pPr>
            <a:r>
              <a:rPr lang="it-IT" altLang="it-IT" sz="2800" b="1" dirty="0">
                <a:solidFill>
                  <a:srgbClr val="002060"/>
                </a:solidFill>
              </a:rPr>
              <a:t>Danno da perdita di </a:t>
            </a:r>
            <a:r>
              <a:rPr lang="it-IT" altLang="it-IT" sz="2800" b="1" i="1" dirty="0">
                <a:solidFill>
                  <a:srgbClr val="002060"/>
                </a:solidFill>
              </a:rPr>
              <a:t>chances</a:t>
            </a:r>
          </a:p>
          <a:p>
            <a:pPr>
              <a:spcBef>
                <a:spcPct val="30000"/>
              </a:spcBef>
            </a:pPr>
            <a:r>
              <a:rPr lang="it-IT" altLang="it-IT" sz="2800" b="1" dirty="0">
                <a:solidFill>
                  <a:srgbClr val="002060"/>
                </a:solidFill>
              </a:rPr>
              <a:t>Danno all’immagine</a:t>
            </a:r>
          </a:p>
        </p:txBody>
      </p:sp>
      <p:sp>
        <p:nvSpPr>
          <p:cNvPr id="30730" name="Text Box 10"/>
          <p:cNvSpPr txBox="1">
            <a:spLocks noChangeArrowheads="1"/>
          </p:cNvSpPr>
          <p:nvPr/>
        </p:nvSpPr>
        <p:spPr bwMode="auto">
          <a:xfrm>
            <a:off x="4251325" y="2708920"/>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it-IT" altLang="it-IT"/>
          </a:p>
        </p:txBody>
      </p:sp>
      <p:sp>
        <p:nvSpPr>
          <p:cNvPr id="30731" name="AutoShape 11"/>
          <p:cNvSpPr>
            <a:spLocks/>
          </p:cNvSpPr>
          <p:nvPr/>
        </p:nvSpPr>
        <p:spPr bwMode="auto">
          <a:xfrm>
            <a:off x="4016326" y="3962734"/>
            <a:ext cx="207962" cy="2520280"/>
          </a:xfrm>
          <a:prstGeom prst="leftBrace">
            <a:avLst>
              <a:gd name="adj1" fmla="val 112674"/>
              <a:gd name="adj2" fmla="val 50000"/>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it-IT" altLang="it-IT" sz="3200" b="1">
              <a:solidFill>
                <a:schemeClr val="hlink"/>
              </a:solidFill>
            </a:endParaRPr>
          </a:p>
        </p:txBody>
      </p:sp>
      <p:sp>
        <p:nvSpPr>
          <p:cNvPr id="30732" name="Text Box 12"/>
          <p:cNvSpPr txBox="1">
            <a:spLocks noChangeArrowheads="1"/>
          </p:cNvSpPr>
          <p:nvPr/>
        </p:nvSpPr>
        <p:spPr bwMode="auto">
          <a:xfrm>
            <a:off x="8081963" y="6546850"/>
            <a:ext cx="954087"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sz="1200" b="1" dirty="0">
                <a:solidFill>
                  <a:srgbClr val="FF3300"/>
                </a:solidFill>
                <a:latin typeface="Arial" charset="0"/>
              </a:rPr>
              <a:t> </a:t>
            </a:r>
            <a:r>
              <a:rPr lang="it-IT" altLang="it-IT" sz="1200" b="1" dirty="0" err="1">
                <a:solidFill>
                  <a:srgbClr val="C00000"/>
                </a:solidFill>
                <a:latin typeface="Arial" charset="0"/>
              </a:rPr>
              <a:t>M.Tavassi</a:t>
            </a:r>
            <a:endParaRPr lang="it-IT" altLang="it-IT" sz="1200" b="1" dirty="0">
              <a:solidFill>
                <a:srgbClr val="C00000"/>
              </a:solidFill>
              <a:latin typeface="Arial" charset="0"/>
            </a:endParaRPr>
          </a:p>
          <a:p>
            <a:endParaRPr lang="it-IT" altLang="it-IT" sz="1800" dirty="0">
              <a:latin typeface="Arial" charset="0"/>
            </a:endParaRPr>
          </a:p>
        </p:txBody>
      </p:sp>
    </p:spTree>
    <p:extLst>
      <p:ext uri="{BB962C8B-B14F-4D97-AF65-F5344CB8AC3E}">
        <p14:creationId xmlns:p14="http://schemas.microsoft.com/office/powerpoint/2010/main" val="119162613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400" b="1" smtClean="0">
                <a:solidFill>
                  <a:srgbClr val="C00000"/>
                </a:solidFill>
                <a:effectLst>
                  <a:outerShdw blurRad="38100" dist="38100" dir="2700000" algn="tl">
                    <a:srgbClr val="000000">
                      <a:alpha val="43137"/>
                    </a:srgbClr>
                  </a:outerShdw>
                </a:effectLst>
              </a:rPr>
              <a:t>QUANTIFICAZIONE DEL DANNO </a:t>
            </a:r>
            <a:br>
              <a:rPr lang="it-IT" sz="3400" b="1" smtClean="0">
                <a:solidFill>
                  <a:srgbClr val="C00000"/>
                </a:solidFill>
                <a:effectLst>
                  <a:outerShdw blurRad="38100" dist="38100" dir="2700000" algn="tl">
                    <a:srgbClr val="000000">
                      <a:alpha val="43137"/>
                    </a:srgbClr>
                  </a:outerShdw>
                </a:effectLst>
              </a:rPr>
            </a:br>
            <a:r>
              <a:rPr lang="it-IT" sz="3400" b="1" smtClean="0">
                <a:solidFill>
                  <a:srgbClr val="C00000"/>
                </a:solidFill>
                <a:effectLst>
                  <a:outerShdw blurRad="38100" dist="38100" dir="2700000" algn="tl">
                    <a:srgbClr val="000000">
                      <a:alpha val="43137"/>
                    </a:srgbClr>
                  </a:outerShdw>
                </a:effectLst>
              </a:rPr>
              <a:t>(Art. 17 della Direttiva)</a:t>
            </a:r>
            <a:endParaRPr lang="it-IT" sz="3400" b="1">
              <a:solidFill>
                <a:srgbClr val="C0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395536" y="1556792"/>
            <a:ext cx="8291264" cy="4925144"/>
          </a:xfrm>
        </p:spPr>
        <p:txBody>
          <a:bodyPr/>
          <a:lstStyle/>
          <a:p>
            <a:pPr algn="just">
              <a:spcAft>
                <a:spcPts val="200"/>
              </a:spcAft>
            </a:pPr>
            <a:r>
              <a:rPr lang="it-IT" sz="2800" b="1" dirty="0">
                <a:solidFill>
                  <a:srgbClr val="002060"/>
                </a:solidFill>
              </a:rPr>
              <a:t>I criteri per la quantificazione del danno non devono rendere praticamente impossibile o eccessivamente difficile l’esercizio del </a:t>
            </a:r>
            <a:r>
              <a:rPr lang="it-IT" sz="2800" b="1" dirty="0" smtClean="0">
                <a:solidFill>
                  <a:srgbClr val="002060"/>
                </a:solidFill>
              </a:rPr>
              <a:t>diritto al risarcimento </a:t>
            </a:r>
            <a:r>
              <a:rPr lang="it-IT" sz="2800" b="1" dirty="0">
                <a:solidFill>
                  <a:srgbClr val="002060"/>
                </a:solidFill>
              </a:rPr>
              <a:t>(nel caso il giudice potrà procedere ad una </a:t>
            </a:r>
            <a:r>
              <a:rPr lang="it-IT" sz="2800" b="1" dirty="0" smtClean="0">
                <a:solidFill>
                  <a:srgbClr val="002060"/>
                </a:solidFill>
              </a:rPr>
              <a:t>stima equitativa)</a:t>
            </a:r>
            <a:endParaRPr lang="it-IT" sz="2800" b="1" dirty="0">
              <a:solidFill>
                <a:srgbClr val="002060"/>
              </a:solidFill>
            </a:endParaRPr>
          </a:p>
          <a:p>
            <a:pPr algn="just">
              <a:spcAft>
                <a:spcPts val="200"/>
              </a:spcAft>
            </a:pPr>
            <a:r>
              <a:rPr lang="it-IT" sz="2800" b="1" dirty="0">
                <a:solidFill>
                  <a:srgbClr val="002060"/>
                </a:solidFill>
              </a:rPr>
              <a:t>presunzione </a:t>
            </a:r>
            <a:r>
              <a:rPr lang="it-IT" sz="2800" b="1" dirty="0" smtClean="0">
                <a:solidFill>
                  <a:srgbClr val="002060"/>
                </a:solidFill>
              </a:rPr>
              <a:t>di </a:t>
            </a:r>
            <a:r>
              <a:rPr lang="it-IT" sz="2800" b="1" dirty="0">
                <a:solidFill>
                  <a:srgbClr val="002060"/>
                </a:solidFill>
              </a:rPr>
              <a:t>un danno in caso la violazione </a:t>
            </a:r>
            <a:r>
              <a:rPr lang="it-IT" sz="2800" b="1" dirty="0" smtClean="0">
                <a:solidFill>
                  <a:srgbClr val="002060"/>
                </a:solidFill>
              </a:rPr>
              <a:t>consista </a:t>
            </a:r>
            <a:r>
              <a:rPr lang="it-IT" sz="2800" b="1" dirty="0">
                <a:solidFill>
                  <a:srgbClr val="002060"/>
                </a:solidFill>
              </a:rPr>
              <a:t>in un “cartello” </a:t>
            </a:r>
          </a:p>
          <a:p>
            <a:pPr algn="just">
              <a:spcAft>
                <a:spcPts val="200"/>
              </a:spcAft>
            </a:pPr>
            <a:r>
              <a:rPr lang="it-IT" sz="2800" b="1" dirty="0">
                <a:solidFill>
                  <a:srgbClr val="002060"/>
                </a:solidFill>
              </a:rPr>
              <a:t>Le </a:t>
            </a:r>
            <a:r>
              <a:rPr lang="it-IT" sz="2800" b="1" u="sng" dirty="0">
                <a:solidFill>
                  <a:srgbClr val="002060"/>
                </a:solidFill>
              </a:rPr>
              <a:t>AGN possono prestare assistenza</a:t>
            </a:r>
            <a:r>
              <a:rPr lang="it-IT" sz="2800" b="1" dirty="0">
                <a:solidFill>
                  <a:srgbClr val="002060"/>
                </a:solidFill>
              </a:rPr>
              <a:t>, su richiesta del giudice nazionale nella </a:t>
            </a:r>
            <a:r>
              <a:rPr lang="it-IT" sz="2800" b="1" dirty="0" smtClean="0">
                <a:solidFill>
                  <a:srgbClr val="002060"/>
                </a:solidFill>
              </a:rPr>
              <a:t>determinazione </a:t>
            </a:r>
            <a:r>
              <a:rPr lang="it-IT" sz="2800" b="1" dirty="0">
                <a:solidFill>
                  <a:srgbClr val="002060"/>
                </a:solidFill>
              </a:rPr>
              <a:t>quantitativa del </a:t>
            </a:r>
            <a:r>
              <a:rPr lang="it-IT" sz="2800" b="1" dirty="0" smtClean="0">
                <a:solidFill>
                  <a:srgbClr val="002060"/>
                </a:solidFill>
              </a:rPr>
              <a:t>danno</a:t>
            </a:r>
            <a:endParaRPr lang="it-IT" sz="2500" b="1" dirty="0">
              <a:solidFill>
                <a:srgbClr val="002060"/>
              </a:solidFill>
            </a:endParaRPr>
          </a:p>
        </p:txBody>
      </p:sp>
      <p:sp>
        <p:nvSpPr>
          <p:cNvPr id="5" name="Text Box 12"/>
          <p:cNvSpPr txBox="1">
            <a:spLocks noChangeArrowheads="1"/>
          </p:cNvSpPr>
          <p:nvPr/>
        </p:nvSpPr>
        <p:spPr bwMode="auto">
          <a:xfrm>
            <a:off x="8081963" y="6546850"/>
            <a:ext cx="954087"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sz="1200" b="1" dirty="0">
                <a:solidFill>
                  <a:srgbClr val="FF3300"/>
                </a:solidFill>
                <a:latin typeface="Arial" charset="0"/>
              </a:rPr>
              <a:t> </a:t>
            </a:r>
            <a:r>
              <a:rPr lang="it-IT" altLang="it-IT" sz="1200" b="1" dirty="0" err="1">
                <a:solidFill>
                  <a:srgbClr val="C00000"/>
                </a:solidFill>
                <a:latin typeface="Arial" charset="0"/>
              </a:rPr>
              <a:t>M.Tavassi</a:t>
            </a:r>
            <a:endParaRPr lang="it-IT" altLang="it-IT" sz="1200" b="1" dirty="0">
              <a:solidFill>
                <a:srgbClr val="C00000"/>
              </a:solidFill>
              <a:latin typeface="Arial" charset="0"/>
            </a:endParaRPr>
          </a:p>
          <a:p>
            <a:endParaRPr lang="it-IT" altLang="it-IT" sz="1800" dirty="0">
              <a:latin typeface="Arial" charset="0"/>
            </a:endParaRPr>
          </a:p>
        </p:txBody>
      </p:sp>
    </p:spTree>
    <p:extLst>
      <p:ext uri="{BB962C8B-B14F-4D97-AF65-F5344CB8AC3E}">
        <p14:creationId xmlns:p14="http://schemas.microsoft.com/office/powerpoint/2010/main" val="41463890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1"/>
          <p:cNvSpPr txBox="1">
            <a:spLocks noChangeArrowheads="1"/>
          </p:cNvSpPr>
          <p:nvPr/>
        </p:nvSpPr>
        <p:spPr bwMode="auto">
          <a:xfrm>
            <a:off x="544513" y="103188"/>
            <a:ext cx="8204200" cy="1111250"/>
          </a:xfrm>
          <a:prstGeom prst="rect">
            <a:avLst/>
          </a:prstGeom>
          <a:noFill/>
          <a:ln w="9525">
            <a:noFill/>
            <a:round/>
            <a:headEnd/>
            <a:tailEnd/>
          </a:ln>
        </p:spPr>
        <p:txBody>
          <a:bodyPr anchor="ct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altLang="it-IT" sz="3200" b="1" dirty="0">
              <a:solidFill>
                <a:srgbClr val="FF33CC"/>
              </a:solidFill>
            </a:endParaRPr>
          </a:p>
          <a:p>
            <a:pPr algn="ctr">
              <a:lnSpc>
                <a:spcPts val="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altLang="it-IT" sz="3200" b="1" dirty="0">
                <a:solidFill>
                  <a:srgbClr val="9900FF"/>
                </a:solidFill>
              </a:rPr>
              <a:t>COMUNICAZIONI DELLA  COMMISSIONE </a:t>
            </a:r>
            <a:endParaRPr lang="it-IT" altLang="it-IT" sz="3200" b="1" dirty="0" smtClean="0">
              <a:solidFill>
                <a:srgbClr val="9900FF"/>
              </a:solidFill>
            </a:endParaRPr>
          </a:p>
          <a:p>
            <a:pPr algn="ctr">
              <a:lnSpc>
                <a:spcPts val="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altLang="it-IT" sz="3200" b="1" dirty="0" smtClean="0">
                <a:solidFill>
                  <a:srgbClr val="9900FF"/>
                </a:solidFill>
              </a:rPr>
              <a:t>(</a:t>
            </a:r>
            <a:r>
              <a:rPr lang="it-IT" altLang="it-IT" sz="2400" b="1" dirty="0">
                <a:solidFill>
                  <a:srgbClr val="9900FF"/>
                </a:solidFill>
              </a:rPr>
              <a:t>O.J. C 101, 27.04.2004)</a:t>
            </a:r>
            <a:br>
              <a:rPr lang="it-IT" altLang="it-IT" sz="2400" b="1" dirty="0">
                <a:solidFill>
                  <a:srgbClr val="9900FF"/>
                </a:solidFill>
              </a:rPr>
            </a:br>
            <a:endParaRPr lang="it-IT" altLang="it-IT" sz="2400" b="1" dirty="0">
              <a:solidFill>
                <a:srgbClr val="9900FF"/>
              </a:solidFill>
            </a:endParaRPr>
          </a:p>
        </p:txBody>
      </p:sp>
      <p:sp>
        <p:nvSpPr>
          <p:cNvPr id="5123" name="Text Box 2"/>
          <p:cNvSpPr txBox="1">
            <a:spLocks noChangeArrowheads="1"/>
          </p:cNvSpPr>
          <p:nvPr/>
        </p:nvSpPr>
        <p:spPr bwMode="auto">
          <a:xfrm>
            <a:off x="214313" y="1285875"/>
            <a:ext cx="8701087" cy="5500688"/>
          </a:xfrm>
          <a:prstGeom prst="rect">
            <a:avLst/>
          </a:prstGeom>
          <a:noFill/>
          <a:ln w="9525">
            <a:noFill/>
            <a:round/>
            <a:headEnd/>
            <a:tailEnd/>
          </a:ln>
        </p:spPr>
        <p:txBody>
          <a:bodyPr/>
          <a:lstStyle/>
          <a:p>
            <a:pPr marL="339725" indent="-339725" algn="just">
              <a:lnSpc>
                <a:spcPct val="80000"/>
              </a:lnSpc>
              <a:spcBef>
                <a:spcPts val="600"/>
              </a:spcBef>
              <a:buClr>
                <a:srgbClr val="000066"/>
              </a:buClr>
              <a:buFont typeface="Wingdings" pitchFamily="2" charset="2"/>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GB" altLang="it-IT" sz="2400" b="1" dirty="0" err="1">
                <a:solidFill>
                  <a:srgbClr val="000066"/>
                </a:solidFill>
              </a:rPr>
              <a:t>Cooperazione</a:t>
            </a:r>
            <a:r>
              <a:rPr lang="en-GB" altLang="it-IT" sz="2400" b="1" dirty="0">
                <a:solidFill>
                  <a:srgbClr val="000066"/>
                </a:solidFill>
              </a:rPr>
              <a:t> </a:t>
            </a:r>
            <a:r>
              <a:rPr lang="en-GB" altLang="it-IT" sz="2400" b="1" dirty="0" err="1">
                <a:solidFill>
                  <a:srgbClr val="000066"/>
                </a:solidFill>
              </a:rPr>
              <a:t>all'interno</a:t>
            </a:r>
            <a:r>
              <a:rPr lang="en-GB" altLang="it-IT" sz="2400" b="1" dirty="0">
                <a:solidFill>
                  <a:srgbClr val="000066"/>
                </a:solidFill>
              </a:rPr>
              <a:t> del network </a:t>
            </a:r>
            <a:r>
              <a:rPr lang="en-GB" altLang="it-IT" sz="2400" b="1" dirty="0" err="1">
                <a:solidFill>
                  <a:srgbClr val="000066"/>
                </a:solidFill>
              </a:rPr>
              <a:t>delle</a:t>
            </a:r>
            <a:r>
              <a:rPr lang="en-GB" altLang="it-IT" sz="2400" b="1" dirty="0">
                <a:solidFill>
                  <a:srgbClr val="000066"/>
                </a:solidFill>
              </a:rPr>
              <a:t> </a:t>
            </a:r>
            <a:r>
              <a:rPr lang="en-GB" altLang="it-IT" sz="2400" b="1" dirty="0" err="1">
                <a:solidFill>
                  <a:srgbClr val="000066"/>
                </a:solidFill>
              </a:rPr>
              <a:t>autorità</a:t>
            </a:r>
            <a:r>
              <a:rPr lang="en-GB" altLang="it-IT" sz="2400" b="1" dirty="0">
                <a:solidFill>
                  <a:srgbClr val="000066"/>
                </a:solidFill>
              </a:rPr>
              <a:t> </a:t>
            </a:r>
            <a:r>
              <a:rPr lang="en-GB" altLang="it-IT" sz="2400" b="1" dirty="0" err="1">
                <a:solidFill>
                  <a:srgbClr val="000066"/>
                </a:solidFill>
              </a:rPr>
              <a:t>nazionali</a:t>
            </a:r>
            <a:r>
              <a:rPr lang="en-GB" altLang="it-IT" sz="2400" b="1" dirty="0">
                <a:solidFill>
                  <a:srgbClr val="000066"/>
                </a:solidFill>
              </a:rPr>
              <a:t>.</a:t>
            </a:r>
          </a:p>
          <a:p>
            <a:pPr marL="339725" indent="-339725" algn="just">
              <a:lnSpc>
                <a:spcPct val="80000"/>
              </a:lnSpc>
              <a:spcBef>
                <a:spcPts val="1050"/>
              </a:spcBef>
              <a:buClr>
                <a:srgbClr val="000066"/>
              </a:buClr>
              <a:buFont typeface="Wingdings" pitchFamily="2" charset="2"/>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GB" altLang="it-IT" sz="2400" b="1" dirty="0" err="1">
                <a:solidFill>
                  <a:srgbClr val="9900FF"/>
                </a:solidFill>
              </a:rPr>
              <a:t>Cooperazione</a:t>
            </a:r>
            <a:r>
              <a:rPr lang="en-GB" altLang="it-IT" sz="2400" b="1" dirty="0">
                <a:solidFill>
                  <a:srgbClr val="9900FF"/>
                </a:solidFill>
              </a:rPr>
              <a:t> </a:t>
            </a:r>
            <a:r>
              <a:rPr lang="en-GB" altLang="it-IT" sz="2400" b="1" dirty="0" err="1">
                <a:solidFill>
                  <a:srgbClr val="9900FF"/>
                </a:solidFill>
              </a:rPr>
              <a:t>tra</a:t>
            </a:r>
            <a:r>
              <a:rPr lang="en-GB" altLang="it-IT" sz="2400" b="1" dirty="0">
                <a:solidFill>
                  <a:srgbClr val="9900FF"/>
                </a:solidFill>
              </a:rPr>
              <a:t> la </a:t>
            </a:r>
            <a:r>
              <a:rPr lang="en-GB" altLang="it-IT" sz="2400" b="1" dirty="0" err="1">
                <a:solidFill>
                  <a:srgbClr val="9900FF"/>
                </a:solidFill>
              </a:rPr>
              <a:t>Commissione</a:t>
            </a:r>
            <a:r>
              <a:rPr lang="en-GB" altLang="it-IT" sz="2400" b="1" dirty="0">
                <a:solidFill>
                  <a:srgbClr val="9900FF"/>
                </a:solidFill>
              </a:rPr>
              <a:t> e </a:t>
            </a:r>
            <a:r>
              <a:rPr lang="en-GB" altLang="it-IT" sz="2400" b="1" dirty="0" err="1">
                <a:solidFill>
                  <a:srgbClr val="9900FF"/>
                </a:solidFill>
              </a:rPr>
              <a:t>i</a:t>
            </a:r>
            <a:r>
              <a:rPr lang="en-GB" altLang="it-IT" sz="2400" b="1" dirty="0">
                <a:solidFill>
                  <a:srgbClr val="9900FF"/>
                </a:solidFill>
              </a:rPr>
              <a:t> </a:t>
            </a:r>
            <a:r>
              <a:rPr lang="en-GB" altLang="it-IT" sz="2400" b="1" dirty="0" err="1">
                <a:solidFill>
                  <a:srgbClr val="9900FF"/>
                </a:solidFill>
              </a:rPr>
              <a:t>giudici</a:t>
            </a:r>
            <a:r>
              <a:rPr lang="en-GB" altLang="it-IT" sz="2400" b="1" dirty="0">
                <a:solidFill>
                  <a:srgbClr val="9900FF"/>
                </a:solidFill>
              </a:rPr>
              <a:t> </a:t>
            </a:r>
            <a:r>
              <a:rPr lang="en-GB" altLang="it-IT" sz="2400" b="1" dirty="0" err="1">
                <a:solidFill>
                  <a:srgbClr val="9900FF"/>
                </a:solidFill>
              </a:rPr>
              <a:t>nazionali</a:t>
            </a:r>
            <a:r>
              <a:rPr lang="en-GB" altLang="it-IT" sz="2400" b="1" dirty="0">
                <a:solidFill>
                  <a:srgbClr val="9900FF"/>
                </a:solidFill>
              </a:rPr>
              <a:t> </a:t>
            </a:r>
            <a:r>
              <a:rPr lang="en-GB" altLang="it-IT" sz="2400" b="1" dirty="0" smtClean="0">
                <a:solidFill>
                  <a:srgbClr val="9900FF"/>
                </a:solidFill>
              </a:rPr>
              <a:t>in </a:t>
            </a:r>
            <a:r>
              <a:rPr lang="en-GB" altLang="it-IT" sz="2400" b="1" dirty="0" err="1">
                <a:solidFill>
                  <a:srgbClr val="9900FF"/>
                </a:solidFill>
              </a:rPr>
              <a:t>applicazione</a:t>
            </a:r>
            <a:r>
              <a:rPr lang="en-GB" altLang="it-IT" sz="2400" b="1" dirty="0">
                <a:solidFill>
                  <a:srgbClr val="9900FF"/>
                </a:solidFill>
              </a:rPr>
              <a:t> </a:t>
            </a:r>
            <a:r>
              <a:rPr lang="en-GB" altLang="it-IT" sz="2400" b="1" dirty="0" err="1">
                <a:solidFill>
                  <a:srgbClr val="9900FF"/>
                </a:solidFill>
              </a:rPr>
              <a:t>degli</a:t>
            </a:r>
            <a:r>
              <a:rPr lang="en-GB" altLang="it-IT" sz="2400" b="1" dirty="0">
                <a:solidFill>
                  <a:srgbClr val="9900FF"/>
                </a:solidFill>
              </a:rPr>
              <a:t> </a:t>
            </a:r>
            <a:r>
              <a:rPr lang="en-GB" altLang="it-IT" sz="2400" b="1" dirty="0" err="1">
                <a:solidFill>
                  <a:srgbClr val="9900FF"/>
                </a:solidFill>
              </a:rPr>
              <a:t>artt</a:t>
            </a:r>
            <a:r>
              <a:rPr lang="en-GB" altLang="it-IT" sz="2400" b="1" dirty="0">
                <a:solidFill>
                  <a:srgbClr val="9900FF"/>
                </a:solidFill>
              </a:rPr>
              <a:t>. 101 e</a:t>
            </a:r>
            <a:r>
              <a:rPr lang="en-GB" altLang="it-IT" sz="2400" b="1" dirty="0" smtClean="0">
                <a:solidFill>
                  <a:srgbClr val="9900FF"/>
                </a:solidFill>
              </a:rPr>
              <a:t> </a:t>
            </a:r>
            <a:r>
              <a:rPr lang="en-GB" altLang="it-IT" sz="2400" b="1" dirty="0">
                <a:solidFill>
                  <a:srgbClr val="9900FF"/>
                </a:solidFill>
              </a:rPr>
              <a:t>102 </a:t>
            </a:r>
            <a:r>
              <a:rPr lang="en-GB" altLang="it-IT" sz="2400" b="1" dirty="0" smtClean="0">
                <a:solidFill>
                  <a:srgbClr val="9900FF"/>
                </a:solidFill>
              </a:rPr>
              <a:t>TFUE</a:t>
            </a:r>
            <a:endParaRPr lang="en-GB" altLang="it-IT" sz="2400" b="1" dirty="0">
              <a:solidFill>
                <a:srgbClr val="9900FF"/>
              </a:solidFill>
            </a:endParaRPr>
          </a:p>
          <a:p>
            <a:pPr marL="339725" indent="-339725" algn="just">
              <a:lnSpc>
                <a:spcPct val="80000"/>
              </a:lnSpc>
              <a:spcBef>
                <a:spcPts val="1050"/>
              </a:spcBef>
              <a:buClr>
                <a:srgbClr val="000066"/>
              </a:buClr>
              <a:buFont typeface="Wingdings" pitchFamily="2" charset="2"/>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GB" altLang="it-IT" sz="2400" b="1" dirty="0" err="1">
                <a:solidFill>
                  <a:srgbClr val="000066"/>
                </a:solidFill>
              </a:rPr>
              <a:t>Gestione</a:t>
            </a:r>
            <a:r>
              <a:rPr lang="en-GB" altLang="it-IT" sz="2400" b="1" dirty="0">
                <a:solidFill>
                  <a:srgbClr val="000066"/>
                </a:solidFill>
              </a:rPr>
              <a:t> </a:t>
            </a:r>
            <a:r>
              <a:rPr lang="en-GB" altLang="it-IT" sz="2400" b="1" dirty="0" err="1">
                <a:solidFill>
                  <a:srgbClr val="000066"/>
                </a:solidFill>
              </a:rPr>
              <a:t>delle</a:t>
            </a:r>
            <a:r>
              <a:rPr lang="en-GB" altLang="it-IT" sz="2400" b="1" dirty="0">
                <a:solidFill>
                  <a:srgbClr val="000066"/>
                </a:solidFill>
              </a:rPr>
              <a:t> </a:t>
            </a:r>
            <a:r>
              <a:rPr lang="en-GB" altLang="it-IT" sz="2400" b="1" dirty="0" err="1">
                <a:solidFill>
                  <a:srgbClr val="000066"/>
                </a:solidFill>
              </a:rPr>
              <a:t>denunce</a:t>
            </a:r>
            <a:r>
              <a:rPr lang="en-GB" altLang="it-IT" sz="2400" b="1" dirty="0">
                <a:solidFill>
                  <a:srgbClr val="000066"/>
                </a:solidFill>
              </a:rPr>
              <a:t> </a:t>
            </a:r>
            <a:r>
              <a:rPr lang="en-GB" altLang="it-IT" sz="2400" b="1" dirty="0" err="1">
                <a:solidFill>
                  <a:srgbClr val="000066"/>
                </a:solidFill>
              </a:rPr>
              <a:t>alla</a:t>
            </a:r>
            <a:r>
              <a:rPr lang="en-GB" altLang="it-IT" sz="2400" b="1" dirty="0">
                <a:solidFill>
                  <a:srgbClr val="000066"/>
                </a:solidFill>
              </a:rPr>
              <a:t> </a:t>
            </a:r>
            <a:r>
              <a:rPr lang="en-GB" altLang="it-IT" sz="2400" b="1" dirty="0" err="1">
                <a:solidFill>
                  <a:srgbClr val="000066"/>
                </a:solidFill>
              </a:rPr>
              <a:t>Commissione</a:t>
            </a:r>
            <a:r>
              <a:rPr lang="en-GB" altLang="it-IT" sz="2400" b="1" dirty="0">
                <a:solidFill>
                  <a:srgbClr val="000066"/>
                </a:solidFill>
              </a:rPr>
              <a:t> </a:t>
            </a:r>
            <a:r>
              <a:rPr lang="en-GB" altLang="it-IT" sz="2400" b="1" dirty="0" err="1">
                <a:solidFill>
                  <a:srgbClr val="000066"/>
                </a:solidFill>
              </a:rPr>
              <a:t>secondo</a:t>
            </a:r>
            <a:r>
              <a:rPr lang="en-GB" altLang="it-IT" sz="2400" b="1" dirty="0">
                <a:solidFill>
                  <a:srgbClr val="000066"/>
                </a:solidFill>
              </a:rPr>
              <a:t> </a:t>
            </a:r>
            <a:r>
              <a:rPr lang="en-GB" altLang="it-IT" sz="2400" b="1" dirty="0" err="1">
                <a:solidFill>
                  <a:srgbClr val="000066"/>
                </a:solidFill>
              </a:rPr>
              <a:t>il</a:t>
            </a:r>
            <a:r>
              <a:rPr lang="en-GB" altLang="it-IT" sz="2400" b="1" dirty="0">
                <a:solidFill>
                  <a:srgbClr val="000066"/>
                </a:solidFill>
              </a:rPr>
              <a:t> </a:t>
            </a:r>
            <a:r>
              <a:rPr lang="en-GB" altLang="it-IT" sz="2400" b="1" dirty="0" err="1">
                <a:solidFill>
                  <a:srgbClr val="000066"/>
                </a:solidFill>
              </a:rPr>
              <a:t>disposto</a:t>
            </a:r>
            <a:r>
              <a:rPr lang="en-GB" altLang="it-IT" sz="2400" b="1" dirty="0">
                <a:solidFill>
                  <a:srgbClr val="000066"/>
                </a:solidFill>
              </a:rPr>
              <a:t> </a:t>
            </a:r>
            <a:r>
              <a:rPr lang="en-GB" altLang="it-IT" sz="2400" b="1" dirty="0" err="1">
                <a:solidFill>
                  <a:srgbClr val="000066"/>
                </a:solidFill>
              </a:rPr>
              <a:t>degli</a:t>
            </a:r>
            <a:r>
              <a:rPr lang="en-GB" altLang="it-IT" sz="2400" b="1" dirty="0">
                <a:solidFill>
                  <a:srgbClr val="000066"/>
                </a:solidFill>
              </a:rPr>
              <a:t> </a:t>
            </a:r>
            <a:r>
              <a:rPr lang="en-GB" altLang="it-IT" sz="2400" b="1" dirty="0" err="1">
                <a:solidFill>
                  <a:srgbClr val="000066"/>
                </a:solidFill>
              </a:rPr>
              <a:t>artt</a:t>
            </a:r>
            <a:r>
              <a:rPr lang="en-GB" altLang="it-IT" sz="2400" b="1" dirty="0">
                <a:solidFill>
                  <a:srgbClr val="000066"/>
                </a:solidFill>
              </a:rPr>
              <a:t>. 101 e 102 TFUE – </a:t>
            </a:r>
            <a:r>
              <a:rPr lang="en-GB" altLang="it-IT" sz="2400" b="1" dirty="0" err="1">
                <a:solidFill>
                  <a:srgbClr val="000066"/>
                </a:solidFill>
              </a:rPr>
              <a:t>Linee</a:t>
            </a:r>
            <a:r>
              <a:rPr lang="en-GB" altLang="it-IT" sz="2400" b="1" dirty="0">
                <a:solidFill>
                  <a:srgbClr val="000066"/>
                </a:solidFill>
              </a:rPr>
              <a:t> </a:t>
            </a:r>
            <a:r>
              <a:rPr lang="en-GB" altLang="it-IT" sz="2400" b="1" dirty="0" err="1">
                <a:solidFill>
                  <a:srgbClr val="000066"/>
                </a:solidFill>
              </a:rPr>
              <a:t>guida</a:t>
            </a:r>
            <a:r>
              <a:rPr lang="en-GB" altLang="it-IT" sz="2400" b="1" dirty="0">
                <a:solidFill>
                  <a:srgbClr val="000066"/>
                </a:solidFill>
              </a:rPr>
              <a:t> </a:t>
            </a:r>
            <a:r>
              <a:rPr lang="en-GB" altLang="it-IT" sz="2400" b="1" dirty="0" err="1">
                <a:solidFill>
                  <a:srgbClr val="000066"/>
                </a:solidFill>
              </a:rPr>
              <a:t>informali</a:t>
            </a:r>
            <a:r>
              <a:rPr lang="en-GB" altLang="it-IT" sz="2400" b="1" dirty="0">
                <a:solidFill>
                  <a:srgbClr val="000066"/>
                </a:solidFill>
              </a:rPr>
              <a:t> circa le </a:t>
            </a:r>
            <a:r>
              <a:rPr lang="en-GB" altLang="it-IT" sz="2400" b="1" dirty="0" err="1">
                <a:solidFill>
                  <a:srgbClr val="000066"/>
                </a:solidFill>
              </a:rPr>
              <a:t>nuove</a:t>
            </a:r>
            <a:r>
              <a:rPr lang="en-GB" altLang="it-IT" sz="2400" b="1" dirty="0">
                <a:solidFill>
                  <a:srgbClr val="000066"/>
                </a:solidFill>
              </a:rPr>
              <a:t> </a:t>
            </a:r>
            <a:r>
              <a:rPr lang="en-GB" altLang="it-IT" sz="2400" b="1" dirty="0" err="1">
                <a:solidFill>
                  <a:srgbClr val="000066"/>
                </a:solidFill>
              </a:rPr>
              <a:t>questioni</a:t>
            </a:r>
            <a:r>
              <a:rPr lang="en-GB" altLang="it-IT" sz="2400" b="1" dirty="0">
                <a:solidFill>
                  <a:srgbClr val="000066"/>
                </a:solidFill>
              </a:rPr>
              <a:t> </a:t>
            </a:r>
            <a:r>
              <a:rPr lang="en-GB" altLang="it-IT" sz="2400" b="1" dirty="0" err="1">
                <a:solidFill>
                  <a:srgbClr val="000066"/>
                </a:solidFill>
              </a:rPr>
              <a:t>poste</a:t>
            </a:r>
            <a:r>
              <a:rPr lang="en-GB" altLang="it-IT" sz="2400" b="1" dirty="0">
                <a:solidFill>
                  <a:srgbClr val="000066"/>
                </a:solidFill>
              </a:rPr>
              <a:t> </a:t>
            </a:r>
            <a:r>
              <a:rPr lang="en-GB" altLang="it-IT" sz="2400" b="1" dirty="0" err="1">
                <a:solidFill>
                  <a:srgbClr val="000066"/>
                </a:solidFill>
              </a:rPr>
              <a:t>da</a:t>
            </a:r>
            <a:r>
              <a:rPr lang="en-GB" altLang="it-IT" sz="2400" b="1" dirty="0">
                <a:solidFill>
                  <a:srgbClr val="000066"/>
                </a:solidFill>
              </a:rPr>
              <a:t> </a:t>
            </a:r>
            <a:r>
              <a:rPr lang="en-GB" altLang="it-IT" sz="2400" b="1" dirty="0" err="1">
                <a:solidFill>
                  <a:srgbClr val="000066"/>
                </a:solidFill>
              </a:rPr>
              <a:t>casi</a:t>
            </a:r>
            <a:r>
              <a:rPr lang="en-GB" altLang="it-IT" sz="2400" b="1" dirty="0">
                <a:solidFill>
                  <a:srgbClr val="000066"/>
                </a:solidFill>
              </a:rPr>
              <a:t> </a:t>
            </a:r>
            <a:r>
              <a:rPr lang="en-GB" altLang="it-IT" sz="2400" b="1" dirty="0" err="1">
                <a:solidFill>
                  <a:srgbClr val="000066"/>
                </a:solidFill>
              </a:rPr>
              <a:t>di</a:t>
            </a:r>
            <a:r>
              <a:rPr lang="en-GB" altLang="it-IT" sz="2400" b="1" dirty="0">
                <a:solidFill>
                  <a:srgbClr val="000066"/>
                </a:solidFill>
              </a:rPr>
              <a:t> specie  (</a:t>
            </a:r>
            <a:r>
              <a:rPr lang="en-GB" altLang="it-IT" sz="2400" b="1" i="1" dirty="0">
                <a:solidFill>
                  <a:srgbClr val="000066"/>
                </a:solidFill>
              </a:rPr>
              <a:t>guidance letters</a:t>
            </a:r>
            <a:r>
              <a:rPr lang="en-GB" altLang="it-IT" sz="2400" b="1" dirty="0">
                <a:solidFill>
                  <a:srgbClr val="000066"/>
                </a:solidFill>
              </a:rPr>
              <a:t>)</a:t>
            </a:r>
          </a:p>
          <a:p>
            <a:pPr marL="339725" indent="-339725" algn="just">
              <a:lnSpc>
                <a:spcPct val="80000"/>
              </a:lnSpc>
              <a:spcBef>
                <a:spcPts val="1050"/>
              </a:spcBef>
              <a:buClr>
                <a:srgbClr val="000066"/>
              </a:buClr>
              <a:buFont typeface="Wingdings" pitchFamily="2" charset="2"/>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GB" altLang="it-IT" sz="2400" b="1" dirty="0" err="1">
                <a:solidFill>
                  <a:srgbClr val="000066"/>
                </a:solidFill>
              </a:rPr>
              <a:t>Linee</a:t>
            </a:r>
            <a:r>
              <a:rPr lang="en-GB" altLang="it-IT" sz="2400" b="1" dirty="0">
                <a:solidFill>
                  <a:srgbClr val="000066"/>
                </a:solidFill>
              </a:rPr>
              <a:t> </a:t>
            </a:r>
            <a:r>
              <a:rPr lang="en-GB" altLang="it-IT" sz="2400" b="1" dirty="0" err="1">
                <a:solidFill>
                  <a:srgbClr val="000066"/>
                </a:solidFill>
              </a:rPr>
              <a:t>guida</a:t>
            </a:r>
            <a:r>
              <a:rPr lang="en-GB" altLang="it-IT" sz="2400" b="1" dirty="0">
                <a:solidFill>
                  <a:srgbClr val="000066"/>
                </a:solidFill>
              </a:rPr>
              <a:t> </a:t>
            </a:r>
            <a:r>
              <a:rPr lang="en-GB" altLang="it-IT" sz="2400" b="1" dirty="0" err="1">
                <a:solidFill>
                  <a:srgbClr val="000066"/>
                </a:solidFill>
              </a:rPr>
              <a:t>sulla</a:t>
            </a:r>
            <a:r>
              <a:rPr lang="en-GB" altLang="it-IT" sz="2400" b="1" dirty="0">
                <a:solidFill>
                  <a:srgbClr val="000066"/>
                </a:solidFill>
              </a:rPr>
              <a:t> </a:t>
            </a:r>
            <a:r>
              <a:rPr lang="en-GB" altLang="it-IT" sz="2400" b="1" dirty="0" err="1">
                <a:solidFill>
                  <a:srgbClr val="000066"/>
                </a:solidFill>
              </a:rPr>
              <a:t>nozione</a:t>
            </a:r>
            <a:r>
              <a:rPr lang="en-GB" altLang="it-IT" sz="2400" b="1" dirty="0">
                <a:solidFill>
                  <a:srgbClr val="000066"/>
                </a:solidFill>
              </a:rPr>
              <a:t> del </a:t>
            </a:r>
            <a:r>
              <a:rPr lang="en-GB" altLang="it-IT" sz="2400" b="1" dirty="0" err="1">
                <a:solidFill>
                  <a:srgbClr val="000066"/>
                </a:solidFill>
              </a:rPr>
              <a:t>commercio</a:t>
            </a:r>
            <a:r>
              <a:rPr lang="en-GB" altLang="it-IT" sz="2400" b="1" dirty="0">
                <a:solidFill>
                  <a:srgbClr val="000066"/>
                </a:solidFill>
              </a:rPr>
              <a:t> </a:t>
            </a:r>
            <a:r>
              <a:rPr lang="en-GB" altLang="it-IT" sz="2400" b="1" dirty="0" err="1">
                <a:solidFill>
                  <a:srgbClr val="000066"/>
                </a:solidFill>
              </a:rPr>
              <a:t>tra</a:t>
            </a:r>
            <a:r>
              <a:rPr lang="en-GB" altLang="it-IT" sz="2400" b="1" dirty="0">
                <a:solidFill>
                  <a:srgbClr val="000066"/>
                </a:solidFill>
              </a:rPr>
              <a:t> </a:t>
            </a:r>
            <a:r>
              <a:rPr lang="en-GB" altLang="it-IT" sz="2400" b="1" dirty="0" err="1">
                <a:solidFill>
                  <a:srgbClr val="000066"/>
                </a:solidFill>
              </a:rPr>
              <a:t>Stati</a:t>
            </a:r>
            <a:r>
              <a:rPr lang="en-GB" altLang="it-IT" sz="2400" b="1" dirty="0">
                <a:solidFill>
                  <a:srgbClr val="000066"/>
                </a:solidFill>
              </a:rPr>
              <a:t> </a:t>
            </a:r>
            <a:r>
              <a:rPr lang="en-GB" altLang="it-IT" sz="2400" b="1" dirty="0" err="1">
                <a:solidFill>
                  <a:srgbClr val="000066"/>
                </a:solidFill>
              </a:rPr>
              <a:t>Membri</a:t>
            </a:r>
            <a:r>
              <a:rPr lang="en-GB" altLang="it-IT" sz="2400" b="1" dirty="0">
                <a:solidFill>
                  <a:srgbClr val="000066"/>
                </a:solidFill>
              </a:rPr>
              <a:t> </a:t>
            </a:r>
            <a:r>
              <a:rPr lang="en-GB" altLang="it-IT" sz="2400" b="1" dirty="0" err="1">
                <a:solidFill>
                  <a:srgbClr val="000066"/>
                </a:solidFill>
              </a:rPr>
              <a:t>di</a:t>
            </a:r>
            <a:r>
              <a:rPr lang="en-GB" altLang="it-IT" sz="2400" b="1" dirty="0">
                <a:solidFill>
                  <a:srgbClr val="000066"/>
                </a:solidFill>
              </a:rPr>
              <a:t> cui </a:t>
            </a:r>
            <a:r>
              <a:rPr lang="en-GB" altLang="it-IT" sz="2400" b="1" dirty="0" err="1">
                <a:solidFill>
                  <a:srgbClr val="000066"/>
                </a:solidFill>
              </a:rPr>
              <a:t>alla</a:t>
            </a:r>
            <a:r>
              <a:rPr lang="en-GB" altLang="it-IT" sz="2400" b="1" dirty="0">
                <a:solidFill>
                  <a:srgbClr val="000066"/>
                </a:solidFill>
              </a:rPr>
              <a:t> </a:t>
            </a:r>
            <a:r>
              <a:rPr lang="en-GB" altLang="it-IT" sz="2400" b="1" dirty="0" err="1">
                <a:solidFill>
                  <a:srgbClr val="000066"/>
                </a:solidFill>
              </a:rPr>
              <a:t>previsione</a:t>
            </a:r>
            <a:r>
              <a:rPr lang="en-GB" altLang="it-IT" sz="2400" b="1" dirty="0">
                <a:solidFill>
                  <a:srgbClr val="000066"/>
                </a:solidFill>
              </a:rPr>
              <a:t> </a:t>
            </a:r>
            <a:r>
              <a:rPr lang="en-GB" altLang="it-IT" sz="2400" b="1" dirty="0" err="1">
                <a:solidFill>
                  <a:srgbClr val="000066"/>
                </a:solidFill>
              </a:rPr>
              <a:t>degli</a:t>
            </a:r>
            <a:r>
              <a:rPr lang="en-GB" altLang="it-IT" sz="2400" b="1" dirty="0">
                <a:solidFill>
                  <a:srgbClr val="000066"/>
                </a:solidFill>
              </a:rPr>
              <a:t> </a:t>
            </a:r>
            <a:r>
              <a:rPr lang="en-GB" altLang="it-IT" sz="2400" b="1" dirty="0" err="1">
                <a:solidFill>
                  <a:srgbClr val="000066"/>
                </a:solidFill>
              </a:rPr>
              <a:t>artt</a:t>
            </a:r>
            <a:r>
              <a:rPr lang="en-GB" altLang="it-IT" sz="2400" b="1" dirty="0">
                <a:solidFill>
                  <a:srgbClr val="000066"/>
                </a:solidFill>
              </a:rPr>
              <a:t>. 101 e 102 </a:t>
            </a:r>
            <a:r>
              <a:rPr lang="en-GB" altLang="it-IT" sz="2400" b="1" dirty="0" smtClean="0">
                <a:solidFill>
                  <a:srgbClr val="000066"/>
                </a:solidFill>
              </a:rPr>
              <a:t>TFUE</a:t>
            </a:r>
            <a:endParaRPr lang="en-GB" altLang="it-IT" sz="2400" b="1" dirty="0">
              <a:solidFill>
                <a:srgbClr val="000066"/>
              </a:solidFill>
            </a:endParaRPr>
          </a:p>
          <a:p>
            <a:pPr marL="339725" indent="-339725" algn="just">
              <a:lnSpc>
                <a:spcPct val="80000"/>
              </a:lnSpc>
              <a:spcBef>
                <a:spcPts val="1050"/>
              </a:spcBef>
              <a:buClr>
                <a:srgbClr val="000066"/>
              </a:buClr>
              <a:buFont typeface="Wingdings" pitchFamily="2" charset="2"/>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GB" altLang="it-IT" sz="2400" b="1" dirty="0" err="1">
                <a:solidFill>
                  <a:srgbClr val="000066"/>
                </a:solidFill>
              </a:rPr>
              <a:t>Linee</a:t>
            </a:r>
            <a:r>
              <a:rPr lang="en-GB" altLang="it-IT" sz="2400" b="1" dirty="0">
                <a:solidFill>
                  <a:srgbClr val="000066"/>
                </a:solidFill>
              </a:rPr>
              <a:t> </a:t>
            </a:r>
            <a:r>
              <a:rPr lang="en-GB" altLang="it-IT" sz="2400" b="1" dirty="0" err="1">
                <a:solidFill>
                  <a:srgbClr val="000066"/>
                </a:solidFill>
              </a:rPr>
              <a:t>guida</a:t>
            </a:r>
            <a:r>
              <a:rPr lang="en-GB" altLang="it-IT" sz="2400" b="1" dirty="0">
                <a:solidFill>
                  <a:srgbClr val="000066"/>
                </a:solidFill>
              </a:rPr>
              <a:t> </a:t>
            </a:r>
            <a:r>
              <a:rPr lang="en-GB" altLang="it-IT" sz="2400" b="1" dirty="0" err="1">
                <a:solidFill>
                  <a:srgbClr val="000066"/>
                </a:solidFill>
              </a:rPr>
              <a:t>sull'applicazione</a:t>
            </a:r>
            <a:r>
              <a:rPr lang="en-GB" altLang="it-IT" sz="2400" b="1" dirty="0">
                <a:solidFill>
                  <a:srgbClr val="000066"/>
                </a:solidFill>
              </a:rPr>
              <a:t> </a:t>
            </a:r>
            <a:r>
              <a:rPr lang="en-GB" altLang="it-IT" sz="2400" b="1" dirty="0" err="1">
                <a:solidFill>
                  <a:srgbClr val="000066"/>
                </a:solidFill>
              </a:rPr>
              <a:t>dell'art</a:t>
            </a:r>
            <a:r>
              <a:rPr lang="en-GB" altLang="it-IT" sz="2400" b="1" dirty="0">
                <a:solidFill>
                  <a:srgbClr val="000066"/>
                </a:solidFill>
              </a:rPr>
              <a:t>. </a:t>
            </a:r>
            <a:r>
              <a:rPr lang="en-GB" altLang="it-IT" sz="2400" b="1" dirty="0" smtClean="0">
                <a:solidFill>
                  <a:srgbClr val="000066"/>
                </a:solidFill>
              </a:rPr>
              <a:t>101.3 TFUE  </a:t>
            </a:r>
            <a:endParaRPr lang="en-GB" altLang="it-IT" sz="2400" b="1" dirty="0">
              <a:solidFill>
                <a:srgbClr val="000066"/>
              </a:solidFill>
            </a:endParaRPr>
          </a:p>
          <a:p>
            <a:pPr marL="339725" indent="-339725" algn="just">
              <a:lnSpc>
                <a:spcPct val="80000"/>
              </a:lnSpc>
              <a:spcBef>
                <a:spcPts val="1050"/>
              </a:spcBef>
              <a:buClr>
                <a:srgbClr val="9900CC"/>
              </a:buClr>
              <a:buFont typeface="Wingdings" pitchFamily="2" charset="2"/>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GB" altLang="it-IT" sz="2400" b="1" dirty="0">
                <a:solidFill>
                  <a:srgbClr val="9900CC"/>
                </a:solidFill>
              </a:rPr>
              <a:t>Reg. N. 773/2004 del 7 </a:t>
            </a:r>
            <a:r>
              <a:rPr lang="en-GB" altLang="it-IT" sz="2400" b="1" dirty="0" err="1">
                <a:solidFill>
                  <a:srgbClr val="9900CC"/>
                </a:solidFill>
              </a:rPr>
              <a:t>Aprile</a:t>
            </a:r>
            <a:r>
              <a:rPr lang="en-GB" altLang="it-IT" sz="2400" b="1" dirty="0">
                <a:solidFill>
                  <a:srgbClr val="9900CC"/>
                </a:solidFill>
              </a:rPr>
              <a:t> 2004 </a:t>
            </a:r>
            <a:r>
              <a:rPr lang="en-GB" altLang="it-IT" sz="2400" b="1" dirty="0" err="1">
                <a:solidFill>
                  <a:srgbClr val="9900CC"/>
                </a:solidFill>
              </a:rPr>
              <a:t>relativo</a:t>
            </a:r>
            <a:r>
              <a:rPr lang="en-GB" altLang="it-IT" sz="2400" b="1" dirty="0">
                <a:solidFill>
                  <a:srgbClr val="9900CC"/>
                </a:solidFill>
              </a:rPr>
              <a:t> </a:t>
            </a:r>
            <a:r>
              <a:rPr lang="en-GB" altLang="it-IT" sz="2400" b="1" dirty="0" err="1">
                <a:solidFill>
                  <a:srgbClr val="9900CC"/>
                </a:solidFill>
              </a:rPr>
              <a:t>ai</a:t>
            </a:r>
            <a:r>
              <a:rPr lang="en-GB" altLang="it-IT" sz="2400" b="1" dirty="0">
                <a:solidFill>
                  <a:srgbClr val="9900CC"/>
                </a:solidFill>
              </a:rPr>
              <a:t> </a:t>
            </a:r>
            <a:r>
              <a:rPr lang="en-GB" altLang="it-IT" sz="2400" b="1" dirty="0" err="1">
                <a:solidFill>
                  <a:srgbClr val="9900CC"/>
                </a:solidFill>
              </a:rPr>
              <a:t>procedimenti</a:t>
            </a:r>
            <a:r>
              <a:rPr lang="en-GB" altLang="it-IT" sz="2400" b="1" dirty="0">
                <a:solidFill>
                  <a:srgbClr val="9900CC"/>
                </a:solidFill>
              </a:rPr>
              <a:t> </a:t>
            </a:r>
            <a:r>
              <a:rPr lang="en-GB" altLang="it-IT" sz="2400" b="1" dirty="0" err="1">
                <a:solidFill>
                  <a:srgbClr val="9900CC"/>
                </a:solidFill>
              </a:rPr>
              <a:t>di</a:t>
            </a:r>
            <a:r>
              <a:rPr lang="en-GB" altLang="it-IT" sz="2400" b="1" dirty="0">
                <a:solidFill>
                  <a:srgbClr val="9900CC"/>
                </a:solidFill>
              </a:rPr>
              <a:t> cui </a:t>
            </a:r>
            <a:r>
              <a:rPr lang="en-GB" altLang="it-IT" sz="2400" b="1" dirty="0" err="1">
                <a:solidFill>
                  <a:srgbClr val="9900CC"/>
                </a:solidFill>
              </a:rPr>
              <a:t>agli</a:t>
            </a:r>
            <a:r>
              <a:rPr lang="en-GB" altLang="it-IT" sz="2400" b="1" dirty="0">
                <a:solidFill>
                  <a:srgbClr val="9900CC"/>
                </a:solidFill>
              </a:rPr>
              <a:t> </a:t>
            </a:r>
            <a:r>
              <a:rPr lang="en-GB" altLang="it-IT" sz="2400" b="1" dirty="0" err="1">
                <a:solidFill>
                  <a:srgbClr val="9900CC"/>
                </a:solidFill>
              </a:rPr>
              <a:t>artt</a:t>
            </a:r>
            <a:r>
              <a:rPr lang="en-GB" altLang="it-IT" sz="2400" b="1" dirty="0">
                <a:solidFill>
                  <a:srgbClr val="9900CC"/>
                </a:solidFill>
              </a:rPr>
              <a:t>. 81-82 EC (</a:t>
            </a:r>
            <a:r>
              <a:rPr lang="en-GB" altLang="it-IT" sz="2400" b="1" dirty="0" err="1">
                <a:solidFill>
                  <a:srgbClr val="9900CC"/>
                </a:solidFill>
              </a:rPr>
              <a:t>artt</a:t>
            </a:r>
            <a:r>
              <a:rPr lang="en-GB" altLang="it-IT" sz="2400" b="1" dirty="0">
                <a:solidFill>
                  <a:srgbClr val="9900CC"/>
                </a:solidFill>
              </a:rPr>
              <a:t>. 101-102 TFUE) </a:t>
            </a:r>
            <a:r>
              <a:rPr lang="en-GB" altLang="it-IT" sz="2400" b="1" dirty="0" err="1">
                <a:solidFill>
                  <a:srgbClr val="9900CC"/>
                </a:solidFill>
              </a:rPr>
              <a:t>innanzi</a:t>
            </a:r>
            <a:r>
              <a:rPr lang="en-GB" altLang="it-IT" sz="2400" b="1" dirty="0">
                <a:solidFill>
                  <a:srgbClr val="9900CC"/>
                </a:solidFill>
              </a:rPr>
              <a:t> </a:t>
            </a:r>
            <a:r>
              <a:rPr lang="en-GB" altLang="it-IT" sz="2400" b="1" dirty="0" err="1">
                <a:solidFill>
                  <a:srgbClr val="9900CC"/>
                </a:solidFill>
              </a:rPr>
              <a:t>alla</a:t>
            </a:r>
            <a:r>
              <a:rPr lang="en-GB" altLang="it-IT" sz="2400" b="1" dirty="0">
                <a:solidFill>
                  <a:srgbClr val="9900CC"/>
                </a:solidFill>
              </a:rPr>
              <a:t> </a:t>
            </a:r>
            <a:r>
              <a:rPr lang="en-GB" altLang="it-IT" sz="2400" b="1" dirty="0" err="1">
                <a:solidFill>
                  <a:srgbClr val="9900CC"/>
                </a:solidFill>
              </a:rPr>
              <a:t>Commissione</a:t>
            </a:r>
            <a:r>
              <a:rPr lang="en-GB" altLang="it-IT" sz="2400" b="1" dirty="0">
                <a:solidFill>
                  <a:srgbClr val="9900CC"/>
                </a:solidFill>
              </a:rPr>
              <a:t> </a:t>
            </a:r>
            <a:r>
              <a:rPr lang="it-IT" altLang="it-IT" sz="2000" b="1" dirty="0">
                <a:solidFill>
                  <a:srgbClr val="9900CC"/>
                </a:solidFill>
              </a:rPr>
              <a:t>(</a:t>
            </a:r>
            <a:r>
              <a:rPr lang="it-IT" altLang="it-IT" sz="2000" b="1" dirty="0" err="1">
                <a:solidFill>
                  <a:srgbClr val="9900CC"/>
                </a:solidFill>
              </a:rPr>
              <a:t>O.J.</a:t>
            </a:r>
            <a:r>
              <a:rPr lang="it-IT" altLang="it-IT" sz="2000" b="1" dirty="0">
                <a:solidFill>
                  <a:srgbClr val="9900CC"/>
                </a:solidFill>
              </a:rPr>
              <a:t> L 123, 27.04.2004, p.1824)</a:t>
            </a:r>
          </a:p>
        </p:txBody>
      </p:sp>
      <p:sp>
        <p:nvSpPr>
          <p:cNvPr id="5124" name="Rectangle 3"/>
          <p:cNvSpPr>
            <a:spLocks noChangeArrowheads="1"/>
          </p:cNvSpPr>
          <p:nvPr/>
        </p:nvSpPr>
        <p:spPr bwMode="auto">
          <a:xfrm>
            <a:off x="5292080" y="6453336"/>
            <a:ext cx="3767098" cy="309958"/>
          </a:xfrm>
          <a:prstGeom prst="rect">
            <a:avLst/>
          </a:prstGeom>
          <a:noFill/>
          <a:ln w="9525">
            <a:noFill/>
            <a:round/>
            <a:headEnd/>
            <a:tailEnd/>
          </a:ln>
        </p:spPr>
        <p:txBody>
          <a:bodyPr wrap="none" lIns="90000" tIns="46800" rIns="90000" bIns="46800">
            <a:spAutoFit/>
          </a:bodyPr>
          <a:lstStyle/>
          <a:p>
            <a:pPr>
              <a:spcBef>
                <a:spcPts val="8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altLang="it-IT" sz="1400" b="1" dirty="0">
                <a:solidFill>
                  <a:srgbClr val="000000"/>
                </a:solidFill>
                <a:latin typeface="Times New Roman" pitchFamily="18" charset="0"/>
              </a:rPr>
              <a:t>Marina </a:t>
            </a:r>
            <a:r>
              <a:rPr lang="it-IT" altLang="it-IT" sz="1400" b="1" dirty="0" err="1">
                <a:solidFill>
                  <a:srgbClr val="000000"/>
                </a:solidFill>
                <a:latin typeface="Times New Roman" pitchFamily="18" charset="0"/>
              </a:rPr>
              <a:t>Tavassi</a:t>
            </a:r>
            <a:r>
              <a:rPr lang="it-IT" altLang="it-IT" sz="1400" b="1" dirty="0">
                <a:solidFill>
                  <a:srgbClr val="000000"/>
                </a:solidFill>
                <a:latin typeface="Times New Roman" pitchFamily="18" charset="0"/>
              </a:rPr>
              <a:t> – Sez. Spec. </a:t>
            </a:r>
            <a:r>
              <a:rPr lang="it-IT" altLang="it-IT" sz="1400" b="1" dirty="0" smtClean="0">
                <a:solidFill>
                  <a:srgbClr val="000000"/>
                </a:solidFill>
                <a:latin typeface="Times New Roman" pitchFamily="18" charset="0"/>
              </a:rPr>
              <a:t>Impresa </a:t>
            </a:r>
            <a:r>
              <a:rPr lang="it-IT" altLang="it-IT" sz="1400" b="1" dirty="0">
                <a:solidFill>
                  <a:srgbClr val="000000"/>
                </a:solidFill>
                <a:latin typeface="Times New Roman" pitchFamily="18" charset="0"/>
              </a:rPr>
              <a:t>di Milano</a:t>
            </a:r>
          </a:p>
        </p:txBody>
      </p:sp>
      <p:sp>
        <p:nvSpPr>
          <p:cNvPr id="3" name="Segnaposto numero diapositiva 2"/>
          <p:cNvSpPr>
            <a:spLocks noGrp="1"/>
          </p:cNvSpPr>
          <p:nvPr>
            <p:ph type="sldNum" sz="quarter" idx="12"/>
          </p:nvPr>
        </p:nvSpPr>
        <p:spPr/>
        <p:txBody>
          <a:bodyPr/>
          <a:lstStyle/>
          <a:p>
            <a:fld id="{1DB458D5-E966-4E3C-9ED4-064C5A8E9DDF}" type="slidenum">
              <a:rPr lang="it-IT" smtClean="0">
                <a:solidFill>
                  <a:prstClr val="black">
                    <a:tint val="75000"/>
                  </a:prstClr>
                </a:solidFill>
              </a:rPr>
              <a:pPr/>
              <a:t>3</a:t>
            </a:fld>
            <a:endParaRPr lang="it-IT">
              <a:solidFill>
                <a:prstClr val="black">
                  <a:tint val="75000"/>
                </a:prstClr>
              </a:solidFill>
            </a:endParaRPr>
          </a:p>
        </p:txBody>
      </p:sp>
    </p:spTree>
    <p:extLst>
      <p:ext uri="{BB962C8B-B14F-4D97-AF65-F5344CB8AC3E}">
        <p14:creationId xmlns:p14="http://schemas.microsoft.com/office/powerpoint/2010/main" val="241131678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19000"/>
            <a:ext cx="8229600" cy="1143000"/>
          </a:xfrm>
        </p:spPr>
        <p:txBody>
          <a:bodyPr/>
          <a:lstStyle/>
          <a:p>
            <a:r>
              <a:rPr lang="it-IT" sz="3200" b="1" dirty="0" smtClean="0">
                <a:solidFill>
                  <a:srgbClr val="C00000"/>
                </a:solidFill>
                <a:effectLst>
                  <a:outerShdw blurRad="38100" dist="38100" dir="2700000" algn="tl">
                    <a:srgbClr val="000000">
                      <a:alpha val="43137"/>
                    </a:srgbClr>
                  </a:outerShdw>
                </a:effectLst>
              </a:rPr>
              <a:t>QUANTIFICAZIONE </a:t>
            </a:r>
            <a:r>
              <a:rPr lang="it-IT" sz="3200" b="1" smtClean="0">
                <a:solidFill>
                  <a:srgbClr val="C00000"/>
                </a:solidFill>
                <a:effectLst>
                  <a:outerShdw blurRad="38100" dist="38100" dir="2700000" algn="tl">
                    <a:srgbClr val="000000">
                      <a:alpha val="43137"/>
                    </a:srgbClr>
                  </a:outerShdw>
                </a:effectLst>
              </a:rPr>
              <a:t>DEL DANNO</a:t>
            </a:r>
            <a:endParaRPr lang="it-IT" sz="3200" b="1" dirty="0">
              <a:solidFill>
                <a:srgbClr val="C0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205680" y="1008112"/>
            <a:ext cx="8686800" cy="5733256"/>
          </a:xfrm>
        </p:spPr>
        <p:txBody>
          <a:bodyPr/>
          <a:lstStyle/>
          <a:p>
            <a:pPr algn="just"/>
            <a:r>
              <a:rPr lang="it-IT" sz="2500" b="1" dirty="0" smtClean="0">
                <a:solidFill>
                  <a:srgbClr val="002060"/>
                </a:solidFill>
              </a:rPr>
              <a:t>Sent. </a:t>
            </a:r>
            <a:r>
              <a:rPr lang="it-IT" sz="2500" b="1" dirty="0" err="1" smtClean="0">
                <a:solidFill>
                  <a:srgbClr val="002060"/>
                </a:solidFill>
              </a:rPr>
              <a:t>Courage</a:t>
            </a:r>
            <a:r>
              <a:rPr lang="it-IT" sz="2500" b="1" dirty="0" smtClean="0">
                <a:solidFill>
                  <a:srgbClr val="002060"/>
                </a:solidFill>
              </a:rPr>
              <a:t> (2001), Sent. Manfredi (2006), </a:t>
            </a:r>
            <a:r>
              <a:rPr lang="it-IT" sz="2500" b="1" dirty="0" err="1" smtClean="0">
                <a:solidFill>
                  <a:srgbClr val="002060"/>
                </a:solidFill>
              </a:rPr>
              <a:t>Donau</a:t>
            </a:r>
            <a:r>
              <a:rPr lang="it-IT" sz="2500" b="1" dirty="0" smtClean="0">
                <a:solidFill>
                  <a:srgbClr val="002060"/>
                </a:solidFill>
              </a:rPr>
              <a:t> (2013):</a:t>
            </a:r>
          </a:p>
          <a:p>
            <a:pPr algn="just"/>
            <a:r>
              <a:rPr lang="it-IT" sz="2500" b="1" dirty="0" smtClean="0">
                <a:solidFill>
                  <a:srgbClr val="002060"/>
                </a:solidFill>
              </a:rPr>
              <a:t>Chiunque ha diritto di chiedere il risarcimento del danno causato da un contratto o da un comportamento idoneo a restringere la concorrenza, </a:t>
            </a:r>
          </a:p>
          <a:p>
            <a:pPr algn="just">
              <a:buFont typeface="Courier New" pitchFamily="49" charset="0"/>
              <a:buChar char="o"/>
            </a:pPr>
            <a:r>
              <a:rPr lang="it-IT" sz="2500" b="1" dirty="0" smtClean="0">
                <a:solidFill>
                  <a:srgbClr val="002060"/>
                </a:solidFill>
              </a:rPr>
              <a:t>non solo del danno reale (danno emergente), </a:t>
            </a:r>
          </a:p>
          <a:p>
            <a:pPr algn="just">
              <a:buFont typeface="Courier New" pitchFamily="49" charset="0"/>
              <a:buChar char="o"/>
            </a:pPr>
            <a:r>
              <a:rPr lang="it-IT" sz="2500" b="1" dirty="0" smtClean="0">
                <a:solidFill>
                  <a:srgbClr val="002060"/>
                </a:solidFill>
              </a:rPr>
              <a:t>ma anche del mancato guadagno (lucro cessante),</a:t>
            </a:r>
          </a:p>
          <a:p>
            <a:pPr algn="just">
              <a:spcAft>
                <a:spcPts val="1800"/>
              </a:spcAft>
              <a:buFont typeface="Courier New" pitchFamily="49" charset="0"/>
              <a:buChar char="o"/>
            </a:pPr>
            <a:r>
              <a:rPr lang="it-IT" sz="2500" b="1" dirty="0" smtClean="0">
                <a:solidFill>
                  <a:srgbClr val="002060"/>
                </a:solidFill>
              </a:rPr>
              <a:t>oltre il pagamento degli interessi </a:t>
            </a:r>
          </a:p>
          <a:p>
            <a:pPr algn="just">
              <a:spcAft>
                <a:spcPts val="1800"/>
              </a:spcAft>
              <a:buFont typeface="Wingdings" pitchFamily="2" charset="2"/>
              <a:buChar char="Ø"/>
            </a:pPr>
            <a:r>
              <a:rPr lang="it-IT" sz="2500" b="1" dirty="0" smtClean="0">
                <a:solidFill>
                  <a:srgbClr val="002060"/>
                </a:solidFill>
              </a:rPr>
              <a:t>Funzione </a:t>
            </a:r>
            <a:r>
              <a:rPr lang="it-IT" sz="2500" b="1" u="sng" dirty="0" smtClean="0">
                <a:solidFill>
                  <a:srgbClr val="002060"/>
                </a:solidFill>
              </a:rPr>
              <a:t>puramente </a:t>
            </a:r>
            <a:r>
              <a:rPr lang="it-IT" sz="2500" b="1" u="sng" dirty="0" err="1" smtClean="0">
                <a:solidFill>
                  <a:srgbClr val="002060"/>
                </a:solidFill>
              </a:rPr>
              <a:t>riparatoria</a:t>
            </a:r>
            <a:r>
              <a:rPr lang="it-IT" sz="2500" b="1" dirty="0" smtClean="0">
                <a:solidFill>
                  <a:srgbClr val="002060"/>
                </a:solidFill>
              </a:rPr>
              <a:t> del pregiudizio</a:t>
            </a:r>
          </a:p>
          <a:p>
            <a:pPr algn="just">
              <a:buFont typeface="Wingdings" pitchFamily="2" charset="2"/>
              <a:buChar char="Ø"/>
            </a:pPr>
            <a:r>
              <a:rPr lang="it-IT" sz="2500" b="1" dirty="0" smtClean="0">
                <a:solidFill>
                  <a:srgbClr val="002060"/>
                </a:solidFill>
              </a:rPr>
              <a:t>Esclusione dei </a:t>
            </a:r>
            <a:r>
              <a:rPr lang="it-IT" sz="2500" b="1" i="1" dirty="0" smtClean="0">
                <a:solidFill>
                  <a:srgbClr val="002060"/>
                </a:solidFill>
              </a:rPr>
              <a:t>multiple </a:t>
            </a:r>
            <a:r>
              <a:rPr lang="it-IT" sz="2500" b="1" i="1" dirty="0" err="1" smtClean="0">
                <a:solidFill>
                  <a:srgbClr val="002060"/>
                </a:solidFill>
              </a:rPr>
              <a:t>damages</a:t>
            </a:r>
            <a:r>
              <a:rPr lang="it-IT" sz="2500" b="1" i="1" dirty="0" smtClean="0">
                <a:solidFill>
                  <a:srgbClr val="002060"/>
                </a:solidFill>
              </a:rPr>
              <a:t> </a:t>
            </a:r>
            <a:r>
              <a:rPr lang="it-IT" sz="2500" b="1" dirty="0" smtClean="0">
                <a:solidFill>
                  <a:srgbClr val="002060"/>
                </a:solidFill>
              </a:rPr>
              <a:t>e dei </a:t>
            </a:r>
            <a:r>
              <a:rPr lang="it-IT" sz="2500" b="1" i="1" dirty="0" smtClean="0">
                <a:solidFill>
                  <a:srgbClr val="002060"/>
                </a:solidFill>
              </a:rPr>
              <a:t>punitive </a:t>
            </a:r>
            <a:r>
              <a:rPr lang="it-IT" sz="2500" b="1" i="1" dirty="0" err="1" smtClean="0">
                <a:solidFill>
                  <a:srgbClr val="002060"/>
                </a:solidFill>
              </a:rPr>
              <a:t>damages</a:t>
            </a:r>
            <a:endParaRPr lang="it-IT" sz="2500" b="1" dirty="0">
              <a:solidFill>
                <a:srgbClr val="002060"/>
              </a:solidFill>
            </a:endParaRPr>
          </a:p>
        </p:txBody>
      </p:sp>
      <p:sp>
        <p:nvSpPr>
          <p:cNvPr id="5" name="Text Box 12"/>
          <p:cNvSpPr txBox="1">
            <a:spLocks noChangeArrowheads="1"/>
          </p:cNvSpPr>
          <p:nvPr/>
        </p:nvSpPr>
        <p:spPr bwMode="auto">
          <a:xfrm>
            <a:off x="8081963" y="6546850"/>
            <a:ext cx="954087"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sz="1200" b="1" dirty="0">
                <a:solidFill>
                  <a:srgbClr val="FF3300"/>
                </a:solidFill>
                <a:latin typeface="Arial" charset="0"/>
              </a:rPr>
              <a:t> </a:t>
            </a:r>
            <a:r>
              <a:rPr lang="it-IT" altLang="it-IT" sz="1200" b="1" dirty="0" err="1">
                <a:solidFill>
                  <a:srgbClr val="C00000"/>
                </a:solidFill>
                <a:latin typeface="Arial" charset="0"/>
              </a:rPr>
              <a:t>M.Tavassi</a:t>
            </a:r>
            <a:endParaRPr lang="it-IT" altLang="it-IT" sz="1200" b="1" dirty="0">
              <a:solidFill>
                <a:srgbClr val="C00000"/>
              </a:solidFill>
              <a:latin typeface="Arial" charset="0"/>
            </a:endParaRPr>
          </a:p>
          <a:p>
            <a:endParaRPr lang="it-IT" altLang="it-IT" sz="1800" dirty="0">
              <a:latin typeface="Arial"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4624"/>
            <a:ext cx="8229600" cy="1143000"/>
          </a:xfrm>
        </p:spPr>
        <p:txBody>
          <a:bodyPr/>
          <a:lstStyle/>
          <a:p>
            <a:r>
              <a:rPr lang="it-IT" sz="3200" b="1" dirty="0" smtClean="0">
                <a:solidFill>
                  <a:srgbClr val="C00000"/>
                </a:solidFill>
                <a:effectLst>
                  <a:outerShdw blurRad="38100" dist="38100" dir="2700000" algn="tl">
                    <a:srgbClr val="000000">
                      <a:alpha val="43137"/>
                    </a:srgbClr>
                  </a:outerShdw>
                </a:effectLst>
              </a:rPr>
              <a:t>CRITERI INDICATI DALLE </a:t>
            </a:r>
            <a:br>
              <a:rPr lang="it-IT" sz="3200" b="1" dirty="0" smtClean="0">
                <a:solidFill>
                  <a:srgbClr val="C00000"/>
                </a:solidFill>
                <a:effectLst>
                  <a:outerShdw blurRad="38100" dist="38100" dir="2700000" algn="tl">
                    <a:srgbClr val="000000">
                      <a:alpha val="43137"/>
                    </a:srgbClr>
                  </a:outerShdw>
                </a:effectLst>
              </a:rPr>
            </a:br>
            <a:r>
              <a:rPr lang="it-IT" sz="3200" b="1" dirty="0" smtClean="0">
                <a:solidFill>
                  <a:srgbClr val="C00000"/>
                </a:solidFill>
                <a:effectLst>
                  <a:outerShdw blurRad="38100" dist="38100" dir="2700000" algn="tl">
                    <a:srgbClr val="000000">
                      <a:alpha val="43137"/>
                    </a:srgbClr>
                  </a:outerShdw>
                </a:effectLst>
              </a:rPr>
              <a:t>LINEE GUIDA DELLA COMMISSIONE </a:t>
            </a:r>
            <a:endParaRPr lang="it-IT" sz="3200" b="1" dirty="0">
              <a:solidFill>
                <a:srgbClr val="C0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205680" y="1268760"/>
            <a:ext cx="8686800" cy="5589240"/>
          </a:xfrm>
        </p:spPr>
        <p:txBody>
          <a:bodyPr/>
          <a:lstStyle/>
          <a:p>
            <a:pPr marL="0" indent="0" algn="ctr">
              <a:buNone/>
            </a:pPr>
            <a:r>
              <a:rPr lang="it-IT" b="1" i="1" dirty="0" smtClean="0">
                <a:solidFill>
                  <a:srgbClr val="002060"/>
                </a:solidFill>
              </a:rPr>
              <a:t> </a:t>
            </a:r>
            <a:r>
              <a:rPr lang="it-IT" b="1" i="1" u="sng" dirty="0" smtClean="0">
                <a:solidFill>
                  <a:srgbClr val="002060"/>
                </a:solidFill>
              </a:rPr>
              <a:t>but/</a:t>
            </a:r>
            <a:r>
              <a:rPr lang="it-IT" b="1" i="1" u="sng" dirty="0" err="1" smtClean="0">
                <a:solidFill>
                  <a:srgbClr val="002060"/>
                </a:solidFill>
              </a:rPr>
              <a:t>for</a:t>
            </a:r>
            <a:r>
              <a:rPr lang="it-IT" b="1" u="sng" dirty="0" smtClean="0">
                <a:solidFill>
                  <a:srgbClr val="002060"/>
                </a:solidFill>
              </a:rPr>
              <a:t>, </a:t>
            </a:r>
            <a:r>
              <a:rPr lang="it-IT" b="1" i="1" u="sng" dirty="0" err="1" smtClean="0">
                <a:solidFill>
                  <a:srgbClr val="002060"/>
                </a:solidFill>
              </a:rPr>
              <a:t>before</a:t>
            </a:r>
            <a:r>
              <a:rPr lang="it-IT" b="1" i="1" u="sng" dirty="0" smtClean="0">
                <a:solidFill>
                  <a:srgbClr val="002060"/>
                </a:solidFill>
              </a:rPr>
              <a:t>/</a:t>
            </a:r>
            <a:r>
              <a:rPr lang="it-IT" b="1" i="1" u="sng" dirty="0" err="1" smtClean="0">
                <a:solidFill>
                  <a:srgbClr val="002060"/>
                </a:solidFill>
              </a:rPr>
              <a:t>after</a:t>
            </a:r>
            <a:r>
              <a:rPr lang="it-IT" b="1" u="sng" dirty="0" smtClean="0">
                <a:solidFill>
                  <a:srgbClr val="002060"/>
                </a:solidFill>
              </a:rPr>
              <a:t>, </a:t>
            </a:r>
            <a:r>
              <a:rPr lang="it-IT" b="1" i="1" u="sng" dirty="0" smtClean="0">
                <a:solidFill>
                  <a:srgbClr val="002060"/>
                </a:solidFill>
              </a:rPr>
              <a:t>benchmark</a:t>
            </a:r>
          </a:p>
          <a:p>
            <a:pPr>
              <a:buNone/>
            </a:pPr>
            <a:r>
              <a:rPr lang="it-IT" b="1" dirty="0" smtClean="0">
                <a:solidFill>
                  <a:srgbClr val="C00000"/>
                </a:solidFill>
              </a:rPr>
              <a:t>Giurisprudenza italiana:</a:t>
            </a:r>
          </a:p>
          <a:p>
            <a:pPr>
              <a:buFont typeface="Wingdings" panose="05000000000000000000" pitchFamily="2" charset="2"/>
              <a:buChar char="Ø"/>
            </a:pPr>
            <a:r>
              <a:rPr lang="it-IT" b="1" i="1" dirty="0" err="1" smtClean="0">
                <a:solidFill>
                  <a:srgbClr val="002060"/>
                </a:solidFill>
              </a:rPr>
              <a:t>Before</a:t>
            </a:r>
            <a:r>
              <a:rPr lang="it-IT" b="1" i="1" dirty="0" smtClean="0">
                <a:solidFill>
                  <a:srgbClr val="002060"/>
                </a:solidFill>
              </a:rPr>
              <a:t>/</a:t>
            </a:r>
            <a:r>
              <a:rPr lang="it-IT" b="1" i="1" dirty="0" err="1" smtClean="0">
                <a:solidFill>
                  <a:srgbClr val="002060"/>
                </a:solidFill>
              </a:rPr>
              <a:t>after</a:t>
            </a:r>
            <a:endParaRPr lang="it-IT" b="1" i="1" dirty="0" smtClean="0">
              <a:solidFill>
                <a:srgbClr val="002060"/>
              </a:solidFill>
            </a:endParaRPr>
          </a:p>
          <a:p>
            <a:pPr>
              <a:buFont typeface="Arial" pitchFamily="34" charset="0"/>
              <a:buChar char="•"/>
            </a:pPr>
            <a:r>
              <a:rPr lang="it-IT" sz="2800" b="1" dirty="0" smtClean="0">
                <a:solidFill>
                  <a:srgbClr val="002060"/>
                </a:solidFill>
              </a:rPr>
              <a:t>Bluvacanze/Viaggi del Ventaglio, App. Milano, 11.7.2003</a:t>
            </a:r>
          </a:p>
          <a:p>
            <a:pPr>
              <a:buFont typeface="Arial" pitchFamily="34" charset="0"/>
              <a:buChar char="•"/>
            </a:pPr>
            <a:r>
              <a:rPr lang="it-IT" sz="2800" b="1" dirty="0" err="1" smtClean="0">
                <a:solidFill>
                  <a:srgbClr val="002060"/>
                </a:solidFill>
              </a:rPr>
              <a:t>Inaz</a:t>
            </a:r>
            <a:r>
              <a:rPr lang="it-IT" sz="2800" b="1" dirty="0" smtClean="0">
                <a:solidFill>
                  <a:srgbClr val="002060"/>
                </a:solidFill>
              </a:rPr>
              <a:t> Paghe/</a:t>
            </a:r>
            <a:r>
              <a:rPr lang="it-IT" sz="2800" b="1" dirty="0" err="1" smtClean="0">
                <a:solidFill>
                  <a:srgbClr val="002060"/>
                </a:solidFill>
              </a:rPr>
              <a:t>Ass.Naz.Consulenti</a:t>
            </a:r>
            <a:r>
              <a:rPr lang="it-IT" sz="2800" b="1" dirty="0" smtClean="0">
                <a:solidFill>
                  <a:srgbClr val="002060"/>
                </a:solidFill>
              </a:rPr>
              <a:t> del Lavoro, App. Milano, 10.12.2004</a:t>
            </a:r>
          </a:p>
          <a:p>
            <a:pPr>
              <a:buFont typeface="Arial" pitchFamily="34" charset="0"/>
              <a:buChar char="•"/>
            </a:pPr>
            <a:r>
              <a:rPr lang="it-IT" sz="2800" b="1" dirty="0" smtClean="0">
                <a:solidFill>
                  <a:srgbClr val="002060"/>
                </a:solidFill>
              </a:rPr>
              <a:t>International Broker/Raffineria di Roma, App. Roma, 31.3.2008</a:t>
            </a:r>
          </a:p>
          <a:p>
            <a:pPr>
              <a:buNone/>
            </a:pPr>
            <a:endParaRPr lang="it-IT" b="1" dirty="0">
              <a:solidFill>
                <a:srgbClr val="002060"/>
              </a:solidFill>
            </a:endParaRPr>
          </a:p>
        </p:txBody>
      </p:sp>
      <p:sp>
        <p:nvSpPr>
          <p:cNvPr id="5" name="Text Box 12"/>
          <p:cNvSpPr txBox="1">
            <a:spLocks noChangeArrowheads="1"/>
          </p:cNvSpPr>
          <p:nvPr/>
        </p:nvSpPr>
        <p:spPr bwMode="auto">
          <a:xfrm>
            <a:off x="8081963" y="6546850"/>
            <a:ext cx="954087"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sz="1200" b="1" dirty="0">
                <a:solidFill>
                  <a:srgbClr val="FF3300"/>
                </a:solidFill>
                <a:latin typeface="Arial" charset="0"/>
              </a:rPr>
              <a:t> </a:t>
            </a:r>
            <a:r>
              <a:rPr lang="it-IT" altLang="it-IT" sz="1200" b="1" dirty="0" err="1">
                <a:solidFill>
                  <a:srgbClr val="C00000"/>
                </a:solidFill>
                <a:latin typeface="Arial" charset="0"/>
              </a:rPr>
              <a:t>M.Tavassi</a:t>
            </a:r>
            <a:endParaRPr lang="it-IT" altLang="it-IT" sz="1200" b="1" dirty="0">
              <a:solidFill>
                <a:srgbClr val="C00000"/>
              </a:solidFill>
              <a:latin typeface="Arial" charset="0"/>
            </a:endParaRPr>
          </a:p>
          <a:p>
            <a:endParaRPr lang="it-IT" altLang="it-IT" sz="1800" dirty="0">
              <a:latin typeface="Arial"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20278" y="8032"/>
            <a:ext cx="8229600" cy="1143000"/>
          </a:xfrm>
        </p:spPr>
        <p:txBody>
          <a:bodyPr/>
          <a:lstStyle/>
          <a:p>
            <a:r>
              <a:rPr lang="it-IT" sz="2800" b="1" dirty="0" smtClean="0">
                <a:solidFill>
                  <a:srgbClr val="C00000"/>
                </a:solidFill>
                <a:effectLst>
                  <a:outerShdw blurRad="38100" dist="38100" dir="2700000" algn="tl">
                    <a:srgbClr val="000000">
                      <a:alpha val="43137"/>
                    </a:srgbClr>
                  </a:outerShdw>
                </a:effectLst>
              </a:rPr>
              <a:t>CRITERI DELLA </a:t>
            </a:r>
            <a:br>
              <a:rPr lang="it-IT" sz="2800" b="1" dirty="0" smtClean="0">
                <a:solidFill>
                  <a:srgbClr val="C00000"/>
                </a:solidFill>
                <a:effectLst>
                  <a:outerShdw blurRad="38100" dist="38100" dir="2700000" algn="tl">
                    <a:srgbClr val="000000">
                      <a:alpha val="43137"/>
                    </a:srgbClr>
                  </a:outerShdw>
                </a:effectLst>
              </a:rPr>
            </a:br>
            <a:r>
              <a:rPr lang="it-IT" sz="2800" b="1" dirty="0" smtClean="0">
                <a:solidFill>
                  <a:srgbClr val="C00000"/>
                </a:solidFill>
                <a:effectLst>
                  <a:outerShdw blurRad="38100" dist="38100" dir="2700000" algn="tl">
                    <a:srgbClr val="000000">
                      <a:alpha val="43137"/>
                    </a:srgbClr>
                  </a:outerShdw>
                </a:effectLst>
              </a:rPr>
              <a:t>GIURISPRUDENZA ITALIANA (</a:t>
            </a:r>
            <a:r>
              <a:rPr lang="it-IT" sz="2800" b="1" dirty="0" err="1" smtClean="0">
                <a:solidFill>
                  <a:srgbClr val="C00000"/>
                </a:solidFill>
                <a:effectLst>
                  <a:outerShdw blurRad="38100" dist="38100" dir="2700000" algn="tl">
                    <a:srgbClr val="000000">
                      <a:alpha val="43137"/>
                    </a:srgbClr>
                  </a:outerShdw>
                </a:effectLst>
              </a:rPr>
              <a:t>II</a:t>
            </a:r>
            <a:r>
              <a:rPr lang="it-IT" sz="2800" b="1" dirty="0" smtClean="0">
                <a:solidFill>
                  <a:srgbClr val="C00000"/>
                </a:solidFill>
                <a:effectLst>
                  <a:outerShdw blurRad="38100" dist="38100" dir="2700000" algn="tl">
                    <a:srgbClr val="000000">
                      <a:alpha val="43137"/>
                    </a:srgbClr>
                  </a:outerShdw>
                </a:effectLst>
              </a:rPr>
              <a:t>)</a:t>
            </a:r>
            <a:endParaRPr lang="it-IT" sz="3200" b="1" dirty="0">
              <a:solidFill>
                <a:srgbClr val="C0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349250" y="1124744"/>
            <a:ext cx="8686800" cy="5589240"/>
          </a:xfrm>
        </p:spPr>
        <p:txBody>
          <a:bodyPr/>
          <a:lstStyle/>
          <a:p>
            <a:pPr>
              <a:buFont typeface="Wingdings" pitchFamily="2" charset="2"/>
              <a:buChar char="Ø"/>
            </a:pPr>
            <a:r>
              <a:rPr lang="it-IT" b="1" i="1" dirty="0" smtClean="0">
                <a:solidFill>
                  <a:srgbClr val="002060"/>
                </a:solidFill>
              </a:rPr>
              <a:t> Yardstick approaches (</a:t>
            </a:r>
            <a:r>
              <a:rPr lang="it-IT" b="1" i="1" dirty="0" err="1" smtClean="0">
                <a:solidFill>
                  <a:srgbClr val="002060"/>
                </a:solidFill>
              </a:rPr>
              <a:t>product</a:t>
            </a:r>
            <a:r>
              <a:rPr lang="it-IT" b="1" i="1" dirty="0" smtClean="0">
                <a:solidFill>
                  <a:srgbClr val="002060"/>
                </a:solidFill>
              </a:rPr>
              <a:t> market benchmark)</a:t>
            </a:r>
          </a:p>
          <a:p>
            <a:pPr>
              <a:buFont typeface="Arial" pitchFamily="34" charset="0"/>
              <a:buChar char="•"/>
            </a:pPr>
            <a:r>
              <a:rPr lang="it-IT" sz="2800" b="1" dirty="0" smtClean="0">
                <a:solidFill>
                  <a:srgbClr val="002060"/>
                </a:solidFill>
              </a:rPr>
              <a:t>Albacom/Telecom Italia, App. Roma, 20.1.2003</a:t>
            </a:r>
          </a:p>
          <a:p>
            <a:pPr>
              <a:buFont typeface="Arial" pitchFamily="34" charset="0"/>
              <a:buChar char="•"/>
            </a:pPr>
            <a:r>
              <a:rPr lang="it-IT" sz="2800" b="1" dirty="0" smtClean="0">
                <a:solidFill>
                  <a:srgbClr val="002060"/>
                </a:solidFill>
              </a:rPr>
              <a:t>Manfredi/Lloyd Adriatico Ass., Giudice Pace Bitonto, 21.05.2007</a:t>
            </a:r>
          </a:p>
          <a:p>
            <a:pPr>
              <a:buFont typeface="Arial" pitchFamily="34" charset="0"/>
              <a:buChar char="•"/>
            </a:pPr>
            <a:r>
              <a:rPr lang="it-IT" sz="2800" b="1" dirty="0" smtClean="0">
                <a:solidFill>
                  <a:srgbClr val="002060"/>
                </a:solidFill>
              </a:rPr>
              <a:t>Fondiaria SAI/</a:t>
            </a:r>
            <a:r>
              <a:rPr lang="it-IT" sz="2800" b="1" dirty="0" err="1" smtClean="0">
                <a:solidFill>
                  <a:srgbClr val="002060"/>
                </a:solidFill>
              </a:rPr>
              <a:t>Nigriello</a:t>
            </a:r>
            <a:r>
              <a:rPr lang="it-IT" sz="2800" b="1" dirty="0" smtClean="0">
                <a:solidFill>
                  <a:srgbClr val="002060"/>
                </a:solidFill>
              </a:rPr>
              <a:t>, Cass., 2.2.2007 n. 2305</a:t>
            </a:r>
          </a:p>
          <a:p>
            <a:pPr>
              <a:buFont typeface="Wingdings" pitchFamily="2" charset="2"/>
              <a:buChar char="Ø"/>
            </a:pPr>
            <a:r>
              <a:rPr lang="it-IT" b="1" i="1" dirty="0" err="1" smtClean="0">
                <a:solidFill>
                  <a:srgbClr val="002060"/>
                </a:solidFill>
              </a:rPr>
              <a:t>Analytical</a:t>
            </a:r>
            <a:r>
              <a:rPr lang="it-IT" b="1" i="1" dirty="0" smtClean="0">
                <a:solidFill>
                  <a:srgbClr val="002060"/>
                </a:solidFill>
              </a:rPr>
              <a:t> </a:t>
            </a:r>
            <a:r>
              <a:rPr lang="it-IT" b="1" i="1" dirty="0" err="1">
                <a:solidFill>
                  <a:srgbClr val="002060"/>
                </a:solidFill>
              </a:rPr>
              <a:t>approaches</a:t>
            </a:r>
            <a:r>
              <a:rPr lang="it-IT" b="1" i="1" dirty="0">
                <a:solidFill>
                  <a:srgbClr val="002060"/>
                </a:solidFill>
              </a:rPr>
              <a:t> </a:t>
            </a:r>
          </a:p>
          <a:p>
            <a:pPr>
              <a:buFont typeface="Arial" pitchFamily="34" charset="0"/>
              <a:buChar char="•"/>
            </a:pPr>
            <a:r>
              <a:rPr lang="it-IT" sz="2800" b="1" dirty="0" smtClean="0">
                <a:solidFill>
                  <a:srgbClr val="002060"/>
                </a:solidFill>
              </a:rPr>
              <a:t> </a:t>
            </a:r>
            <a:r>
              <a:rPr lang="it-IT" sz="2800" b="1" dirty="0" err="1" smtClean="0">
                <a:solidFill>
                  <a:srgbClr val="002060"/>
                </a:solidFill>
              </a:rPr>
              <a:t>Telsystem</a:t>
            </a:r>
            <a:r>
              <a:rPr lang="it-IT" sz="2800" b="1" dirty="0" smtClean="0">
                <a:solidFill>
                  <a:srgbClr val="002060"/>
                </a:solidFill>
              </a:rPr>
              <a:t>/Telecom Italia, App. Milano, 24.12.1996</a:t>
            </a:r>
          </a:p>
          <a:p>
            <a:pPr>
              <a:buFont typeface="Wingdings" pitchFamily="2" charset="2"/>
              <a:buChar char="Ø"/>
            </a:pPr>
            <a:r>
              <a:rPr lang="it-IT" sz="2800" b="1" dirty="0" smtClean="0">
                <a:solidFill>
                  <a:srgbClr val="002060"/>
                </a:solidFill>
              </a:rPr>
              <a:t>Controfattuale: </a:t>
            </a:r>
          </a:p>
          <a:p>
            <a:pPr>
              <a:buFont typeface="Arial" pitchFamily="34" charset="0"/>
              <a:buChar char="•"/>
            </a:pPr>
            <a:r>
              <a:rPr lang="it-IT" sz="2800" b="1" dirty="0" err="1" smtClean="0">
                <a:solidFill>
                  <a:srgbClr val="002060"/>
                </a:solidFill>
              </a:rPr>
              <a:t>Brennercom</a:t>
            </a:r>
            <a:r>
              <a:rPr lang="it-IT" sz="2800" b="1" dirty="0" smtClean="0">
                <a:solidFill>
                  <a:srgbClr val="002060"/>
                </a:solidFill>
              </a:rPr>
              <a:t>, 27.12.13 e 3.3.14, Trib. Milano</a:t>
            </a:r>
          </a:p>
          <a:p>
            <a:pPr>
              <a:buNone/>
            </a:pPr>
            <a:endParaRPr lang="it-IT" b="1" dirty="0">
              <a:solidFill>
                <a:srgbClr val="002060"/>
              </a:solidFill>
            </a:endParaRPr>
          </a:p>
        </p:txBody>
      </p:sp>
      <p:sp>
        <p:nvSpPr>
          <p:cNvPr id="5" name="Text Box 12"/>
          <p:cNvSpPr txBox="1">
            <a:spLocks noChangeArrowheads="1"/>
          </p:cNvSpPr>
          <p:nvPr/>
        </p:nvSpPr>
        <p:spPr bwMode="auto">
          <a:xfrm>
            <a:off x="8081963" y="6546850"/>
            <a:ext cx="954087"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sz="1200" b="1" dirty="0">
                <a:solidFill>
                  <a:srgbClr val="FF3300"/>
                </a:solidFill>
                <a:latin typeface="Arial" charset="0"/>
              </a:rPr>
              <a:t> </a:t>
            </a:r>
            <a:r>
              <a:rPr lang="it-IT" altLang="it-IT" sz="1200" b="1" dirty="0" err="1">
                <a:solidFill>
                  <a:srgbClr val="C00000"/>
                </a:solidFill>
                <a:latin typeface="Arial" charset="0"/>
              </a:rPr>
              <a:t>M.Tavassi</a:t>
            </a:r>
            <a:endParaRPr lang="it-IT" altLang="it-IT" sz="1200" b="1" dirty="0">
              <a:solidFill>
                <a:srgbClr val="C00000"/>
              </a:solidFill>
              <a:latin typeface="Arial" charset="0"/>
            </a:endParaRPr>
          </a:p>
          <a:p>
            <a:endParaRPr lang="it-IT" altLang="it-IT" sz="1800" dirty="0">
              <a:latin typeface="Arial"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721804" y="-27384"/>
            <a:ext cx="7772400" cy="1143000"/>
          </a:xfrm>
          <a:effectLst>
            <a:outerShdw dist="35921" dir="2700000" algn="ctr" rotWithShape="0">
              <a:schemeClr val="bg2"/>
            </a:outerShdw>
          </a:effectLst>
        </p:spPr>
        <p:txBody>
          <a:bodyPr/>
          <a:lstStyle/>
          <a:p>
            <a:r>
              <a:rPr lang="it-IT" altLang="it-IT" sz="2800" b="1" dirty="0">
                <a:solidFill>
                  <a:srgbClr val="C00000"/>
                </a:solidFill>
              </a:rPr>
              <a:t>ONERE </a:t>
            </a:r>
            <a:r>
              <a:rPr lang="it-IT" altLang="it-IT" sz="2800" b="1" dirty="0" smtClean="0">
                <a:solidFill>
                  <a:srgbClr val="C00000"/>
                </a:solidFill>
              </a:rPr>
              <a:t>PROBATORIO</a:t>
            </a:r>
            <a:br>
              <a:rPr lang="it-IT" altLang="it-IT" sz="2800" b="1" dirty="0" smtClean="0">
                <a:solidFill>
                  <a:srgbClr val="C00000"/>
                </a:solidFill>
              </a:rPr>
            </a:br>
            <a:r>
              <a:rPr lang="it-IT" altLang="it-IT" sz="2800" b="1" dirty="0" smtClean="0">
                <a:solidFill>
                  <a:srgbClr val="C00000"/>
                </a:solidFill>
              </a:rPr>
              <a:t>IN RELAZIONE AL DANNO</a:t>
            </a:r>
            <a:endParaRPr lang="it-IT" altLang="it-IT" sz="2800" b="1" dirty="0">
              <a:solidFill>
                <a:srgbClr val="C00000"/>
              </a:solidFill>
            </a:endParaRPr>
          </a:p>
        </p:txBody>
      </p:sp>
      <p:sp>
        <p:nvSpPr>
          <p:cNvPr id="38915" name="Text Box 3"/>
          <p:cNvSpPr txBox="1">
            <a:spLocks noChangeArrowheads="1"/>
          </p:cNvSpPr>
          <p:nvPr/>
        </p:nvSpPr>
        <p:spPr bwMode="auto">
          <a:xfrm>
            <a:off x="572696" y="1196752"/>
            <a:ext cx="8136904" cy="6432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it-IT" altLang="it-IT" sz="2800" b="1" u="sng" dirty="0" smtClean="0">
                <a:solidFill>
                  <a:srgbClr val="002060"/>
                </a:solidFill>
              </a:rPr>
              <a:t>Direttiva del 26 novembre 2014</a:t>
            </a:r>
            <a:endParaRPr lang="it-IT" altLang="it-IT" sz="3200" b="1" u="sng" dirty="0" smtClean="0">
              <a:solidFill>
                <a:srgbClr val="002060"/>
              </a:solidFill>
            </a:endParaRPr>
          </a:p>
          <a:p>
            <a:pPr algn="just">
              <a:buFont typeface="Arial" pitchFamily="34" charset="0"/>
              <a:buChar char="•"/>
            </a:pPr>
            <a:r>
              <a:rPr lang="it-IT" altLang="it-IT" sz="2700" b="1" dirty="0" smtClean="0">
                <a:solidFill>
                  <a:srgbClr val="002060"/>
                </a:solidFill>
              </a:rPr>
              <a:t> presunzione relativa circa l’esistenza del</a:t>
            </a:r>
            <a:br>
              <a:rPr lang="it-IT" altLang="it-IT" sz="2700" b="1" dirty="0" smtClean="0">
                <a:solidFill>
                  <a:srgbClr val="002060"/>
                </a:solidFill>
              </a:rPr>
            </a:br>
            <a:r>
              <a:rPr lang="it-IT" altLang="it-IT" sz="2700" b="1" dirty="0" smtClean="0">
                <a:solidFill>
                  <a:srgbClr val="002060"/>
                </a:solidFill>
              </a:rPr>
              <a:t>  pregiudizio provocato da un cartello</a:t>
            </a:r>
          </a:p>
          <a:p>
            <a:pPr algn="just">
              <a:spcAft>
                <a:spcPts val="600"/>
              </a:spcAft>
              <a:buFont typeface="Arial" pitchFamily="34" charset="0"/>
              <a:buChar char="•"/>
            </a:pPr>
            <a:r>
              <a:rPr lang="it-IT" altLang="it-IT" sz="2700" b="1" dirty="0" smtClean="0">
                <a:solidFill>
                  <a:srgbClr val="002060"/>
                </a:solidFill>
              </a:rPr>
              <a:t> l’autore dell’infrazione può confutare tale</a:t>
            </a:r>
            <a:br>
              <a:rPr lang="it-IT" altLang="it-IT" sz="2700" b="1" dirty="0" smtClean="0">
                <a:solidFill>
                  <a:srgbClr val="002060"/>
                </a:solidFill>
              </a:rPr>
            </a:br>
            <a:r>
              <a:rPr lang="it-IT" altLang="it-IT" sz="2700" b="1" dirty="0" smtClean="0">
                <a:solidFill>
                  <a:srgbClr val="002060"/>
                </a:solidFill>
              </a:rPr>
              <a:t>  presunzione</a:t>
            </a:r>
          </a:p>
          <a:p>
            <a:pPr algn="just">
              <a:spcAft>
                <a:spcPts val="600"/>
              </a:spcAft>
            </a:pPr>
            <a:r>
              <a:rPr lang="it-IT" altLang="it-IT" sz="2800" b="1" u="sng" dirty="0" smtClean="0">
                <a:solidFill>
                  <a:srgbClr val="002060"/>
                </a:solidFill>
              </a:rPr>
              <a:t>Regola </a:t>
            </a:r>
            <a:r>
              <a:rPr lang="it-IT" altLang="it-IT" sz="2800" b="1" u="sng" dirty="0">
                <a:solidFill>
                  <a:srgbClr val="002060"/>
                </a:solidFill>
              </a:rPr>
              <a:t>generale di cui all’art. 2697 c.c.</a:t>
            </a:r>
          </a:p>
          <a:p>
            <a:pPr algn="just">
              <a:spcBef>
                <a:spcPts val="600"/>
              </a:spcBef>
            </a:pPr>
            <a:r>
              <a:rPr lang="it-IT" altLang="it-IT" sz="2800" b="1" u="sng" dirty="0">
                <a:solidFill>
                  <a:srgbClr val="002060"/>
                </a:solidFill>
              </a:rPr>
              <a:t>Riferimento alle norme specifiche</a:t>
            </a:r>
            <a:r>
              <a:rPr lang="it-IT" altLang="it-IT" sz="2800" b="1" dirty="0">
                <a:solidFill>
                  <a:srgbClr val="002060"/>
                </a:solidFill>
              </a:rPr>
              <a:t> in materia di proprietà industriale (art. 121 C.P.I.): non riguardano la domanda di risarcimento, bensì l’azione di nullità, decadenza, </a:t>
            </a:r>
            <a:r>
              <a:rPr lang="it-IT" altLang="it-IT" sz="2800" b="1" dirty="0" smtClean="0">
                <a:solidFill>
                  <a:srgbClr val="002060"/>
                </a:solidFill>
              </a:rPr>
              <a:t>contraffazione.</a:t>
            </a:r>
          </a:p>
          <a:p>
            <a:pPr algn="just">
              <a:spcBef>
                <a:spcPts val="600"/>
              </a:spcBef>
            </a:pPr>
            <a:r>
              <a:rPr lang="it-IT" altLang="it-IT" sz="2800" b="1" dirty="0" smtClean="0">
                <a:solidFill>
                  <a:srgbClr val="002060"/>
                </a:solidFill>
              </a:rPr>
              <a:t>In materia di concorrenza sleale (art. 2598-2600 c.c.) </a:t>
            </a:r>
            <a:endParaRPr lang="it-IT" altLang="it-IT" sz="2800" b="1" dirty="0">
              <a:solidFill>
                <a:srgbClr val="002060"/>
              </a:solidFill>
            </a:endParaRPr>
          </a:p>
          <a:p>
            <a:pPr algn="just">
              <a:buFont typeface="Arial" pitchFamily="34" charset="0"/>
              <a:buChar char="•"/>
            </a:pPr>
            <a:endParaRPr lang="it-IT" altLang="it-IT" sz="2800" b="1" dirty="0" smtClean="0">
              <a:solidFill>
                <a:srgbClr val="002060"/>
              </a:solidFill>
            </a:endParaRPr>
          </a:p>
          <a:p>
            <a:pPr algn="ctr"/>
            <a:endParaRPr lang="it-IT" altLang="it-IT" sz="3200" b="1" dirty="0">
              <a:solidFill>
                <a:srgbClr val="FFFF00"/>
              </a:solidFill>
            </a:endParaRPr>
          </a:p>
        </p:txBody>
      </p:sp>
      <p:sp>
        <p:nvSpPr>
          <p:cNvPr id="5" name="Text Box 12"/>
          <p:cNvSpPr txBox="1">
            <a:spLocks noChangeArrowheads="1"/>
          </p:cNvSpPr>
          <p:nvPr/>
        </p:nvSpPr>
        <p:spPr bwMode="auto">
          <a:xfrm>
            <a:off x="8081963" y="6510020"/>
            <a:ext cx="954087"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sz="1200" b="1" dirty="0">
                <a:solidFill>
                  <a:srgbClr val="FF3300"/>
                </a:solidFill>
                <a:latin typeface="Arial" charset="0"/>
              </a:rPr>
              <a:t> </a:t>
            </a:r>
            <a:r>
              <a:rPr lang="it-IT" altLang="it-IT" sz="1200" b="1" dirty="0" err="1">
                <a:solidFill>
                  <a:srgbClr val="C00000"/>
                </a:solidFill>
                <a:latin typeface="Arial" charset="0"/>
              </a:rPr>
              <a:t>M.Tavassi</a:t>
            </a:r>
            <a:endParaRPr lang="it-IT" altLang="it-IT" sz="1200" b="1" dirty="0">
              <a:solidFill>
                <a:srgbClr val="C00000"/>
              </a:solidFill>
              <a:latin typeface="Arial" charset="0"/>
            </a:endParaRPr>
          </a:p>
          <a:p>
            <a:endParaRPr lang="it-IT" altLang="it-IT" sz="1800" dirty="0">
              <a:latin typeface="Arial" charset="0"/>
            </a:endParaRPr>
          </a:p>
        </p:txBody>
      </p:sp>
    </p:spTree>
    <p:extLst>
      <p:ext uri="{BB962C8B-B14F-4D97-AF65-F5344CB8AC3E}">
        <p14:creationId xmlns:p14="http://schemas.microsoft.com/office/powerpoint/2010/main" val="263528717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99392"/>
            <a:ext cx="8229600" cy="1143000"/>
          </a:xfrm>
        </p:spPr>
        <p:txBody>
          <a:bodyPr/>
          <a:lstStyle/>
          <a:p>
            <a:r>
              <a:rPr lang="it-IT" sz="3200" b="1">
                <a:solidFill>
                  <a:srgbClr val="C00000"/>
                </a:solidFill>
                <a:effectLst>
                  <a:outerShdw blurRad="38100" dist="38100" dir="2700000" algn="tl">
                    <a:srgbClr val="000000">
                      <a:alpha val="43137"/>
                    </a:srgbClr>
                  </a:outerShdw>
                </a:effectLst>
              </a:rPr>
              <a:t>DIRETTIVA</a:t>
            </a:r>
            <a:endParaRPr lang="it-IT" sz="3200" b="1" dirty="0">
              <a:solidFill>
                <a:srgbClr val="C0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467544" y="908720"/>
            <a:ext cx="8219256" cy="5472608"/>
          </a:xfrm>
        </p:spPr>
        <p:txBody>
          <a:bodyPr/>
          <a:lstStyle/>
          <a:p>
            <a:pPr algn="just"/>
            <a:r>
              <a:rPr lang="it-IT" sz="2700" b="1" dirty="0" smtClean="0">
                <a:solidFill>
                  <a:srgbClr val="002060"/>
                </a:solidFill>
              </a:rPr>
              <a:t>Art. 17: «Gli Stati </a:t>
            </a:r>
            <a:r>
              <a:rPr lang="it-IT" sz="2700" b="1" dirty="0">
                <a:solidFill>
                  <a:srgbClr val="002060"/>
                </a:solidFill>
              </a:rPr>
              <a:t>membri garantiscono che né l'onere della prova né il grado di rilevanza della prova richiesti per la quantificazione del danno rendano praticamente impossibile o eccessivamente difficile l'esercizio del diritto al risarcimento. </a:t>
            </a:r>
            <a:r>
              <a:rPr lang="it-IT" sz="2700" b="1" u="sng" dirty="0">
                <a:solidFill>
                  <a:srgbClr val="002060"/>
                </a:solidFill>
              </a:rPr>
              <a:t>Gli Stati membri provvedono affinché i giudici nazionali abbiano il potere, a norma delle procedure nazionali, di stimare l'ammontare del danno se è accertato che l'attore ha subito un danno ma è praticamente impossibile o eccessivamente difficile quantificare con esattezza </a:t>
            </a:r>
            <a:r>
              <a:rPr lang="it-IT" sz="2700" b="1" u="sng" dirty="0" smtClean="0">
                <a:solidFill>
                  <a:srgbClr val="002060"/>
                </a:solidFill>
              </a:rPr>
              <a:t>il </a:t>
            </a:r>
            <a:r>
              <a:rPr lang="it-IT" sz="2700" b="1" u="sng" dirty="0">
                <a:solidFill>
                  <a:srgbClr val="002060"/>
                </a:solidFill>
              </a:rPr>
              <a:t>danno subito sulla base delle prove </a:t>
            </a:r>
            <a:r>
              <a:rPr lang="it-IT" sz="2700" b="1" u="sng" dirty="0" smtClean="0">
                <a:solidFill>
                  <a:srgbClr val="002060"/>
                </a:solidFill>
              </a:rPr>
              <a:t>disponibili»</a:t>
            </a:r>
            <a:r>
              <a:rPr lang="it-IT" sz="2700" b="1" dirty="0" smtClean="0">
                <a:solidFill>
                  <a:srgbClr val="002060"/>
                </a:solidFill>
              </a:rPr>
              <a:t>. </a:t>
            </a:r>
            <a:endParaRPr lang="it-IT" sz="2700" b="1" dirty="0">
              <a:solidFill>
                <a:srgbClr val="002060"/>
              </a:solidFill>
            </a:endParaRPr>
          </a:p>
        </p:txBody>
      </p:sp>
      <p:sp>
        <p:nvSpPr>
          <p:cNvPr id="5" name="Text Box 12"/>
          <p:cNvSpPr txBox="1">
            <a:spLocks noChangeArrowheads="1"/>
          </p:cNvSpPr>
          <p:nvPr/>
        </p:nvSpPr>
        <p:spPr bwMode="auto">
          <a:xfrm>
            <a:off x="8081963" y="6546850"/>
            <a:ext cx="954087"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sz="1200" b="1" dirty="0">
                <a:solidFill>
                  <a:srgbClr val="FF3300"/>
                </a:solidFill>
                <a:latin typeface="Arial" charset="0"/>
              </a:rPr>
              <a:t> </a:t>
            </a:r>
            <a:r>
              <a:rPr lang="it-IT" altLang="it-IT" sz="1200" b="1" dirty="0" err="1">
                <a:solidFill>
                  <a:srgbClr val="C00000"/>
                </a:solidFill>
                <a:latin typeface="Arial" charset="0"/>
              </a:rPr>
              <a:t>M.Tavassi</a:t>
            </a:r>
            <a:endParaRPr lang="it-IT" altLang="it-IT" sz="1200" b="1" dirty="0">
              <a:solidFill>
                <a:srgbClr val="C00000"/>
              </a:solidFill>
              <a:latin typeface="Arial" charset="0"/>
            </a:endParaRPr>
          </a:p>
          <a:p>
            <a:endParaRPr lang="it-IT" altLang="it-IT" sz="1800" dirty="0">
              <a:latin typeface="Arial"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228600" y="76200"/>
            <a:ext cx="8915400" cy="1143000"/>
          </a:xfrm>
          <a:effectLst>
            <a:outerShdw dist="35921" dir="2700000" algn="ctr" rotWithShape="0">
              <a:schemeClr val="bg2"/>
            </a:outerShdw>
          </a:effectLst>
        </p:spPr>
        <p:txBody>
          <a:bodyPr/>
          <a:lstStyle/>
          <a:p>
            <a:r>
              <a:rPr lang="it-IT" altLang="it-IT" sz="3200" b="1" dirty="0">
                <a:solidFill>
                  <a:srgbClr val="C00000"/>
                </a:solidFill>
              </a:rPr>
              <a:t>MEZZI ISTRUTTORI  </a:t>
            </a:r>
            <a:br>
              <a:rPr lang="it-IT" altLang="it-IT" sz="3200" b="1" dirty="0">
                <a:solidFill>
                  <a:srgbClr val="C00000"/>
                </a:solidFill>
              </a:rPr>
            </a:br>
            <a:r>
              <a:rPr lang="it-IT" altLang="it-IT" sz="3200" b="1" dirty="0">
                <a:solidFill>
                  <a:srgbClr val="C00000"/>
                </a:solidFill>
              </a:rPr>
              <a:t>UTILI ALLA LIQUIDAZIONE</a:t>
            </a:r>
          </a:p>
        </p:txBody>
      </p:sp>
      <p:sp>
        <p:nvSpPr>
          <p:cNvPr id="39939" name="Text Box 3"/>
          <p:cNvSpPr txBox="1">
            <a:spLocks noChangeArrowheads="1"/>
          </p:cNvSpPr>
          <p:nvPr/>
        </p:nvSpPr>
        <p:spPr bwMode="auto">
          <a:xfrm>
            <a:off x="467544" y="1052736"/>
            <a:ext cx="8066856" cy="5432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50000"/>
              </a:lnSpc>
            </a:pPr>
            <a:r>
              <a:rPr lang="it-IT" altLang="it-IT" sz="3200" b="1" dirty="0">
                <a:solidFill>
                  <a:srgbClr val="FFFF00"/>
                </a:solidFill>
              </a:rPr>
              <a:t>   </a:t>
            </a:r>
            <a:r>
              <a:rPr lang="it-IT" altLang="it-IT" sz="3200" b="1" dirty="0">
                <a:solidFill>
                  <a:srgbClr val="002060"/>
                </a:solidFill>
                <a:latin typeface="Arial" charset="0"/>
              </a:rPr>
              <a:t>per iniziativa di parte</a:t>
            </a:r>
            <a:r>
              <a:rPr lang="it-IT" altLang="it-IT" sz="3200" dirty="0">
                <a:solidFill>
                  <a:srgbClr val="002060"/>
                </a:solidFill>
                <a:latin typeface="Arial" charset="0"/>
              </a:rPr>
              <a:t>: </a:t>
            </a:r>
          </a:p>
          <a:p>
            <a:pPr algn="just">
              <a:lnSpc>
                <a:spcPct val="150000"/>
              </a:lnSpc>
            </a:pPr>
            <a:r>
              <a:rPr lang="it-IT" altLang="it-IT" sz="2800" dirty="0">
                <a:solidFill>
                  <a:srgbClr val="002060"/>
                </a:solidFill>
                <a:latin typeface="Arial" charset="0"/>
              </a:rPr>
              <a:t>   </a:t>
            </a:r>
            <a:r>
              <a:rPr lang="it-IT" altLang="it-IT" sz="2800" dirty="0" smtClean="0">
                <a:solidFill>
                  <a:srgbClr val="002060"/>
                </a:solidFill>
                <a:latin typeface="Arial" charset="0"/>
              </a:rPr>
              <a:t>- </a:t>
            </a:r>
            <a:r>
              <a:rPr lang="it-IT" altLang="it-IT" sz="2800" b="1" dirty="0" smtClean="0">
                <a:solidFill>
                  <a:srgbClr val="002060"/>
                </a:solidFill>
                <a:latin typeface="Arial" charset="0"/>
              </a:rPr>
              <a:t>produzione </a:t>
            </a:r>
            <a:r>
              <a:rPr lang="it-IT" altLang="it-IT" sz="2800" b="1" dirty="0">
                <a:solidFill>
                  <a:srgbClr val="002060"/>
                </a:solidFill>
                <a:latin typeface="Arial" charset="0"/>
              </a:rPr>
              <a:t>di documenti </a:t>
            </a:r>
          </a:p>
          <a:p>
            <a:pPr algn="just"/>
            <a:r>
              <a:rPr lang="it-IT" altLang="it-IT" sz="2800" b="1" dirty="0">
                <a:solidFill>
                  <a:srgbClr val="002060"/>
                </a:solidFill>
                <a:latin typeface="Arial" charset="0"/>
              </a:rPr>
              <a:t>   </a:t>
            </a:r>
            <a:r>
              <a:rPr lang="it-IT" altLang="it-IT" sz="2800" dirty="0" smtClean="0">
                <a:solidFill>
                  <a:srgbClr val="002060"/>
                </a:solidFill>
                <a:latin typeface="Arial" charset="0"/>
              </a:rPr>
              <a:t>-</a:t>
            </a:r>
            <a:r>
              <a:rPr lang="it-IT" altLang="it-IT" sz="2800" b="1" dirty="0" smtClean="0">
                <a:solidFill>
                  <a:srgbClr val="002060"/>
                </a:solidFill>
                <a:latin typeface="Arial" charset="0"/>
              </a:rPr>
              <a:t> prove </a:t>
            </a:r>
            <a:r>
              <a:rPr lang="it-IT" altLang="it-IT" sz="2800" b="1" dirty="0">
                <a:solidFill>
                  <a:srgbClr val="002060"/>
                </a:solidFill>
                <a:latin typeface="Arial" charset="0"/>
              </a:rPr>
              <a:t>testimoniali</a:t>
            </a:r>
          </a:p>
          <a:p>
            <a:pPr algn="just"/>
            <a:r>
              <a:rPr lang="it-IT" altLang="it-IT" sz="2800" b="1" dirty="0">
                <a:solidFill>
                  <a:srgbClr val="002060"/>
                </a:solidFill>
                <a:latin typeface="Arial" charset="0"/>
              </a:rPr>
              <a:t>  </a:t>
            </a:r>
            <a:r>
              <a:rPr lang="it-IT" altLang="it-IT" sz="2800" dirty="0">
                <a:solidFill>
                  <a:srgbClr val="002060"/>
                </a:solidFill>
                <a:latin typeface="Arial" charset="0"/>
              </a:rPr>
              <a:t> </a:t>
            </a:r>
            <a:r>
              <a:rPr lang="it-IT" altLang="it-IT" sz="2800" dirty="0" smtClean="0">
                <a:solidFill>
                  <a:srgbClr val="002060"/>
                </a:solidFill>
                <a:latin typeface="Arial" charset="0"/>
              </a:rPr>
              <a:t>- </a:t>
            </a:r>
            <a:r>
              <a:rPr lang="it-IT" altLang="it-IT" sz="2800" b="1" dirty="0" smtClean="0">
                <a:solidFill>
                  <a:srgbClr val="002060"/>
                </a:solidFill>
                <a:latin typeface="Arial" charset="0"/>
              </a:rPr>
              <a:t>interrogatorio </a:t>
            </a:r>
            <a:r>
              <a:rPr lang="it-IT" altLang="it-IT" sz="2800" b="1" dirty="0">
                <a:solidFill>
                  <a:srgbClr val="002060"/>
                </a:solidFill>
                <a:latin typeface="Arial" charset="0"/>
              </a:rPr>
              <a:t>formale della controparte</a:t>
            </a:r>
          </a:p>
          <a:p>
            <a:pPr algn="just"/>
            <a:r>
              <a:rPr lang="it-IT" altLang="it-IT" sz="2800" b="1" dirty="0">
                <a:solidFill>
                  <a:srgbClr val="002060"/>
                </a:solidFill>
                <a:latin typeface="Arial" charset="0"/>
              </a:rPr>
              <a:t>  </a:t>
            </a:r>
            <a:r>
              <a:rPr lang="it-IT" altLang="it-IT" sz="2800" b="1" dirty="0" smtClean="0">
                <a:solidFill>
                  <a:srgbClr val="002060"/>
                </a:solidFill>
                <a:latin typeface="Arial" charset="0"/>
              </a:rPr>
              <a:t> </a:t>
            </a:r>
            <a:r>
              <a:rPr lang="it-IT" altLang="it-IT" sz="2800" dirty="0" smtClean="0">
                <a:solidFill>
                  <a:srgbClr val="002060"/>
                </a:solidFill>
                <a:latin typeface="Arial" charset="0"/>
              </a:rPr>
              <a:t>- </a:t>
            </a:r>
            <a:r>
              <a:rPr lang="it-IT" altLang="it-IT" sz="2800" b="1" dirty="0" smtClean="0">
                <a:solidFill>
                  <a:srgbClr val="002060"/>
                </a:solidFill>
                <a:latin typeface="Arial" charset="0"/>
              </a:rPr>
              <a:t>deferimento </a:t>
            </a:r>
            <a:r>
              <a:rPr lang="it-IT" altLang="it-IT" sz="2800" b="1" dirty="0">
                <a:solidFill>
                  <a:srgbClr val="002060"/>
                </a:solidFill>
                <a:latin typeface="Arial" charset="0"/>
              </a:rPr>
              <a:t>di giuramento decisorio</a:t>
            </a:r>
          </a:p>
          <a:p>
            <a:pPr algn="just"/>
            <a:r>
              <a:rPr lang="it-IT" altLang="it-IT" sz="2800" b="1" dirty="0">
                <a:solidFill>
                  <a:srgbClr val="002060"/>
                </a:solidFill>
                <a:latin typeface="Arial" charset="0"/>
              </a:rPr>
              <a:t>   </a:t>
            </a:r>
            <a:r>
              <a:rPr lang="it-IT" altLang="it-IT" sz="2800" dirty="0" smtClean="0">
                <a:solidFill>
                  <a:srgbClr val="002060"/>
                </a:solidFill>
                <a:latin typeface="Arial" charset="0"/>
              </a:rPr>
              <a:t>- </a:t>
            </a:r>
            <a:r>
              <a:rPr lang="it-IT" altLang="it-IT" sz="2800" b="1" dirty="0" smtClean="0">
                <a:solidFill>
                  <a:srgbClr val="002060"/>
                </a:solidFill>
                <a:latin typeface="Arial" charset="0"/>
              </a:rPr>
              <a:t>richiesta </a:t>
            </a:r>
            <a:r>
              <a:rPr lang="it-IT" altLang="it-IT" sz="2800" b="1" dirty="0">
                <a:solidFill>
                  <a:srgbClr val="002060"/>
                </a:solidFill>
                <a:latin typeface="Arial" charset="0"/>
              </a:rPr>
              <a:t>di consulenza </a:t>
            </a:r>
            <a:r>
              <a:rPr lang="it-IT" altLang="it-IT" sz="2800" b="1" dirty="0" smtClean="0">
                <a:solidFill>
                  <a:srgbClr val="002060"/>
                </a:solidFill>
                <a:latin typeface="Arial" charset="0"/>
              </a:rPr>
              <a:t>tecnica</a:t>
            </a:r>
          </a:p>
          <a:p>
            <a:pPr marL="533400" indent="-258763" algn="just">
              <a:spcBef>
                <a:spcPts val="600"/>
              </a:spcBef>
              <a:buFontTx/>
              <a:buChar char="-"/>
            </a:pPr>
            <a:r>
              <a:rPr lang="it-IT" altLang="it-IT" sz="2800" b="1" dirty="0">
                <a:solidFill>
                  <a:srgbClr val="002060"/>
                </a:solidFill>
                <a:latin typeface="Arial" charset="0"/>
              </a:rPr>
              <a:t>richiesta di ordine di esibizione di </a:t>
            </a:r>
            <a:r>
              <a:rPr lang="it-IT" altLang="it-IT" sz="2800" b="1" dirty="0" smtClean="0">
                <a:solidFill>
                  <a:srgbClr val="002060"/>
                </a:solidFill>
                <a:latin typeface="Arial" charset="0"/>
              </a:rPr>
              <a:t>documenti </a:t>
            </a:r>
            <a:r>
              <a:rPr lang="it-IT" altLang="it-IT" b="1" dirty="0" smtClean="0">
                <a:solidFill>
                  <a:srgbClr val="002060"/>
                </a:solidFill>
                <a:latin typeface="Arial" charset="0"/>
              </a:rPr>
              <a:t>(</a:t>
            </a:r>
            <a:r>
              <a:rPr lang="it-IT" altLang="it-IT" b="1" dirty="0">
                <a:solidFill>
                  <a:srgbClr val="002060"/>
                </a:solidFill>
                <a:latin typeface="Arial" charset="0"/>
              </a:rPr>
              <a:t>art.210 c.p.c., </a:t>
            </a:r>
            <a:r>
              <a:rPr lang="it-IT" altLang="it-IT" b="1" dirty="0" smtClean="0">
                <a:solidFill>
                  <a:srgbClr val="002060"/>
                </a:solidFill>
                <a:latin typeface="Arial" charset="0"/>
              </a:rPr>
              <a:t>art.121.2 CPI)</a:t>
            </a:r>
          </a:p>
          <a:p>
            <a:pPr marL="533400" indent="-258763" algn="just"/>
            <a:r>
              <a:rPr lang="it-IT" altLang="it-IT" sz="2800" dirty="0">
                <a:solidFill>
                  <a:srgbClr val="002060"/>
                </a:solidFill>
                <a:latin typeface="Arial" charset="0"/>
              </a:rPr>
              <a:t>- </a:t>
            </a:r>
            <a:r>
              <a:rPr lang="it-IT" altLang="it-IT" sz="2800" b="1" dirty="0">
                <a:solidFill>
                  <a:srgbClr val="002060"/>
                </a:solidFill>
                <a:latin typeface="Arial" charset="0"/>
              </a:rPr>
              <a:t>istanza al giudice per l’acquisizione di  </a:t>
            </a:r>
          </a:p>
          <a:p>
            <a:pPr algn="just"/>
            <a:r>
              <a:rPr lang="it-IT" altLang="it-IT" sz="2800" b="1" dirty="0">
                <a:solidFill>
                  <a:srgbClr val="002060"/>
                </a:solidFill>
                <a:latin typeface="Arial" charset="0"/>
              </a:rPr>
              <a:t>     informazioni  detenute dalla controparte </a:t>
            </a:r>
            <a:r>
              <a:rPr lang="it-IT" altLang="it-IT" b="1" dirty="0">
                <a:solidFill>
                  <a:srgbClr val="002060"/>
                </a:solidFill>
                <a:latin typeface="Arial" charset="0"/>
              </a:rPr>
              <a:t> </a:t>
            </a:r>
          </a:p>
          <a:p>
            <a:pPr algn="just"/>
            <a:r>
              <a:rPr lang="it-IT" altLang="it-IT" b="1" dirty="0">
                <a:solidFill>
                  <a:srgbClr val="002060"/>
                </a:solidFill>
                <a:latin typeface="Arial" charset="0"/>
              </a:rPr>
              <a:t>       </a:t>
            </a:r>
            <a:r>
              <a:rPr lang="it-IT" altLang="it-IT" b="1" dirty="0" smtClean="0">
                <a:solidFill>
                  <a:srgbClr val="002060"/>
                </a:solidFill>
                <a:latin typeface="Arial" charset="0"/>
              </a:rPr>
              <a:t> (art.121.2 </a:t>
            </a:r>
            <a:r>
              <a:rPr lang="it-IT" altLang="it-IT" b="1" dirty="0">
                <a:solidFill>
                  <a:srgbClr val="002060"/>
                </a:solidFill>
                <a:latin typeface="Arial" charset="0"/>
              </a:rPr>
              <a:t>CPI) </a:t>
            </a:r>
            <a:r>
              <a:rPr lang="it-IT" altLang="it-IT" b="1" dirty="0" smtClean="0">
                <a:solidFill>
                  <a:srgbClr val="002060"/>
                </a:solidFill>
                <a:latin typeface="Arial" charset="0"/>
              </a:rPr>
              <a:t>– </a:t>
            </a:r>
            <a:r>
              <a:rPr lang="it-IT" altLang="it-IT" sz="2800" b="1" i="1" dirty="0" err="1" smtClean="0">
                <a:solidFill>
                  <a:srgbClr val="002060"/>
                </a:solidFill>
                <a:latin typeface="Arial" charset="0"/>
              </a:rPr>
              <a:t>disclosure</a:t>
            </a:r>
            <a:r>
              <a:rPr lang="it-IT" altLang="it-IT" sz="2800" b="1" dirty="0" smtClean="0">
                <a:solidFill>
                  <a:srgbClr val="002060"/>
                </a:solidFill>
                <a:latin typeface="Arial" charset="0"/>
              </a:rPr>
              <a:t> nel diritto antitrust</a:t>
            </a:r>
            <a:endParaRPr lang="it-IT" altLang="it-IT" sz="2800" b="1" dirty="0">
              <a:solidFill>
                <a:srgbClr val="002060"/>
              </a:solidFill>
              <a:latin typeface="Arial" charset="0"/>
            </a:endParaRPr>
          </a:p>
        </p:txBody>
      </p:sp>
      <p:sp>
        <p:nvSpPr>
          <p:cNvPr id="5" name="Text Box 12"/>
          <p:cNvSpPr txBox="1">
            <a:spLocks noChangeArrowheads="1"/>
          </p:cNvSpPr>
          <p:nvPr/>
        </p:nvSpPr>
        <p:spPr bwMode="auto">
          <a:xfrm>
            <a:off x="8081963" y="6546850"/>
            <a:ext cx="954087"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sz="1200" b="1" dirty="0">
                <a:solidFill>
                  <a:srgbClr val="FF3300"/>
                </a:solidFill>
                <a:latin typeface="Arial" charset="0"/>
              </a:rPr>
              <a:t> </a:t>
            </a:r>
            <a:r>
              <a:rPr lang="it-IT" altLang="it-IT" sz="1200" b="1" dirty="0" err="1">
                <a:solidFill>
                  <a:srgbClr val="C00000"/>
                </a:solidFill>
                <a:latin typeface="Arial" charset="0"/>
              </a:rPr>
              <a:t>M.Tavassi</a:t>
            </a:r>
            <a:endParaRPr lang="it-IT" altLang="it-IT" sz="1200" b="1" dirty="0">
              <a:solidFill>
                <a:srgbClr val="C00000"/>
              </a:solidFill>
              <a:latin typeface="Arial" charset="0"/>
            </a:endParaRPr>
          </a:p>
          <a:p>
            <a:endParaRPr lang="it-IT" altLang="it-IT" sz="1800" dirty="0">
              <a:latin typeface="Arial" charset="0"/>
            </a:endParaRPr>
          </a:p>
        </p:txBody>
      </p:sp>
    </p:spTree>
    <p:extLst>
      <p:ext uri="{BB962C8B-B14F-4D97-AF65-F5344CB8AC3E}">
        <p14:creationId xmlns:p14="http://schemas.microsoft.com/office/powerpoint/2010/main" val="70126565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228600" y="-99392"/>
            <a:ext cx="8915400" cy="1143000"/>
          </a:xfrm>
          <a:effectLst>
            <a:outerShdw dist="35921" dir="2700000" algn="ctr" rotWithShape="0">
              <a:schemeClr val="bg2"/>
            </a:outerShdw>
          </a:effectLst>
        </p:spPr>
        <p:txBody>
          <a:bodyPr/>
          <a:lstStyle/>
          <a:p>
            <a:r>
              <a:rPr lang="it-IT" altLang="it-IT" sz="3200" b="1" dirty="0">
                <a:solidFill>
                  <a:srgbClr val="C00000"/>
                </a:solidFill>
              </a:rPr>
              <a:t>MEZZI ISTRUTTORI  </a:t>
            </a:r>
            <a:br>
              <a:rPr lang="it-IT" altLang="it-IT" sz="3200" b="1" dirty="0">
                <a:solidFill>
                  <a:srgbClr val="C00000"/>
                </a:solidFill>
              </a:rPr>
            </a:br>
            <a:r>
              <a:rPr lang="it-IT" altLang="it-IT" sz="3200" b="1" dirty="0">
                <a:solidFill>
                  <a:srgbClr val="C00000"/>
                </a:solidFill>
              </a:rPr>
              <a:t> UTILI ALLA LIQUIDAZIONE</a:t>
            </a:r>
          </a:p>
        </p:txBody>
      </p:sp>
      <p:sp>
        <p:nvSpPr>
          <p:cNvPr id="40963" name="Text Box 3"/>
          <p:cNvSpPr txBox="1">
            <a:spLocks noChangeArrowheads="1"/>
          </p:cNvSpPr>
          <p:nvPr/>
        </p:nvSpPr>
        <p:spPr bwMode="auto">
          <a:xfrm>
            <a:off x="0" y="908720"/>
            <a:ext cx="9144000" cy="5899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ts val="500"/>
              </a:spcBef>
            </a:pPr>
            <a:r>
              <a:rPr lang="it-IT" altLang="it-IT" sz="3600" b="1" dirty="0">
                <a:solidFill>
                  <a:srgbClr val="FFFF00"/>
                </a:solidFill>
              </a:rPr>
              <a:t>     </a:t>
            </a:r>
            <a:r>
              <a:rPr lang="it-IT" altLang="it-IT" sz="3200" b="1" dirty="0" smtClean="0">
                <a:solidFill>
                  <a:srgbClr val="002060"/>
                </a:solidFill>
              </a:rPr>
              <a:t>per </a:t>
            </a:r>
            <a:r>
              <a:rPr lang="it-IT" altLang="it-IT" sz="3200" b="1" dirty="0">
                <a:solidFill>
                  <a:srgbClr val="002060"/>
                </a:solidFill>
              </a:rPr>
              <a:t>iniziativa del giudice:</a:t>
            </a:r>
            <a:r>
              <a:rPr lang="it-IT" altLang="it-IT" sz="2800" dirty="0">
                <a:solidFill>
                  <a:srgbClr val="002060"/>
                </a:solidFill>
              </a:rPr>
              <a:t> </a:t>
            </a:r>
            <a:endParaRPr lang="it-IT" altLang="it-IT" sz="2800" dirty="0" smtClean="0">
              <a:solidFill>
                <a:srgbClr val="002060"/>
              </a:solidFill>
            </a:endParaRPr>
          </a:p>
          <a:p>
            <a:pPr marL="808038" indent="-182563" algn="just">
              <a:spcBef>
                <a:spcPts val="500"/>
              </a:spcBef>
              <a:buFontTx/>
              <a:buChar char="-"/>
            </a:pPr>
            <a:r>
              <a:rPr lang="it-IT" sz="2800" b="1" dirty="0">
                <a:solidFill>
                  <a:srgbClr val="002060"/>
                </a:solidFill>
                <a:latin typeface="Arial" charset="0"/>
              </a:rPr>
              <a:t>ordine di divulgazione di prove ai sensi degli articoli </a:t>
            </a:r>
            <a:r>
              <a:rPr lang="it-IT" sz="2800" b="1" dirty="0" smtClean="0">
                <a:solidFill>
                  <a:srgbClr val="002060"/>
                </a:solidFill>
                <a:latin typeface="Arial" charset="0"/>
              </a:rPr>
              <a:t>5-8 </a:t>
            </a:r>
            <a:r>
              <a:rPr lang="it-IT" sz="2800" b="1" dirty="0">
                <a:solidFill>
                  <a:srgbClr val="002060"/>
                </a:solidFill>
                <a:latin typeface="Arial" charset="0"/>
              </a:rPr>
              <a:t>della </a:t>
            </a:r>
            <a:r>
              <a:rPr lang="it-IT" sz="2800" b="1" dirty="0" smtClean="0">
                <a:solidFill>
                  <a:srgbClr val="002060"/>
                </a:solidFill>
                <a:latin typeface="Arial" charset="0"/>
              </a:rPr>
              <a:t>Direttiva</a:t>
            </a:r>
          </a:p>
          <a:p>
            <a:pPr marL="808038" indent="-182563" algn="just">
              <a:spcBef>
                <a:spcPts val="500"/>
              </a:spcBef>
              <a:buFontTx/>
              <a:buChar char="-"/>
            </a:pPr>
            <a:r>
              <a:rPr lang="it-IT" sz="2800" b="1" dirty="0">
                <a:solidFill>
                  <a:srgbClr val="002060"/>
                </a:solidFill>
                <a:latin typeface="Arial" charset="0"/>
              </a:rPr>
              <a:t>r</a:t>
            </a:r>
            <a:r>
              <a:rPr lang="it-IT" sz="2800" b="1" dirty="0" smtClean="0">
                <a:solidFill>
                  <a:srgbClr val="002060"/>
                </a:solidFill>
                <a:latin typeface="Arial" charset="0"/>
              </a:rPr>
              <a:t>ichiesta di assistenza all’AGN </a:t>
            </a:r>
            <a:r>
              <a:rPr lang="it-IT" sz="2800" b="1" dirty="0" smtClean="0">
                <a:solidFill>
                  <a:srgbClr val="002060"/>
                </a:solidFill>
              </a:rPr>
              <a:t>ai sensi dell’art. 17 della Direttiva </a:t>
            </a:r>
            <a:endParaRPr lang="it-IT" sz="2800" b="1" dirty="0" smtClean="0">
              <a:solidFill>
                <a:srgbClr val="002060"/>
              </a:solidFill>
              <a:latin typeface="Arial" charset="0"/>
            </a:endParaRPr>
          </a:p>
          <a:p>
            <a:pPr marL="808038" indent="-182563" algn="just">
              <a:spcBef>
                <a:spcPts val="500"/>
              </a:spcBef>
              <a:buFontTx/>
              <a:buChar char="-"/>
            </a:pPr>
            <a:r>
              <a:rPr lang="it-IT" altLang="it-IT" sz="2800" b="1" dirty="0">
                <a:solidFill>
                  <a:srgbClr val="002060"/>
                </a:solidFill>
                <a:latin typeface="Arial" charset="0"/>
              </a:rPr>
              <a:t>consulenza</a:t>
            </a:r>
            <a:r>
              <a:rPr lang="it-IT" altLang="it-IT" sz="2800" b="1" dirty="0" smtClean="0">
                <a:solidFill>
                  <a:srgbClr val="002060"/>
                </a:solidFill>
                <a:latin typeface="Arial" charset="0"/>
              </a:rPr>
              <a:t> tecnica - </a:t>
            </a:r>
            <a:r>
              <a:rPr lang="it-IT" altLang="it-IT" sz="2400" b="1" dirty="0" smtClean="0">
                <a:solidFill>
                  <a:srgbClr val="002060"/>
                </a:solidFill>
              </a:rPr>
              <a:t>CTU percipiente (Cass. 10.9.2013 n.20695)</a:t>
            </a:r>
            <a:endParaRPr lang="it-IT" altLang="it-IT" sz="2800" b="1" dirty="0" smtClean="0">
              <a:solidFill>
                <a:srgbClr val="002060"/>
              </a:solidFill>
              <a:latin typeface="Arial" charset="0"/>
            </a:endParaRPr>
          </a:p>
          <a:p>
            <a:pPr marL="808038" indent="-182563" algn="just">
              <a:spcBef>
                <a:spcPts val="500"/>
              </a:spcBef>
              <a:buFontTx/>
              <a:buChar char="-"/>
            </a:pPr>
            <a:r>
              <a:rPr lang="it-IT" altLang="it-IT" sz="2800" b="1" dirty="0" smtClean="0">
                <a:solidFill>
                  <a:srgbClr val="002060"/>
                </a:solidFill>
                <a:latin typeface="Arial" charset="0"/>
              </a:rPr>
              <a:t>richiesta </a:t>
            </a:r>
            <a:r>
              <a:rPr lang="it-IT" altLang="it-IT" sz="2800" b="1" dirty="0">
                <a:solidFill>
                  <a:srgbClr val="002060"/>
                </a:solidFill>
                <a:latin typeface="Arial" charset="0"/>
              </a:rPr>
              <a:t>di informazioni presso la </a:t>
            </a:r>
            <a:r>
              <a:rPr lang="it-IT" altLang="it-IT" sz="2800" b="1" dirty="0" smtClean="0">
                <a:solidFill>
                  <a:srgbClr val="002060"/>
                </a:solidFill>
                <a:latin typeface="Arial" charset="0"/>
              </a:rPr>
              <a:t>P.A.</a:t>
            </a:r>
          </a:p>
          <a:p>
            <a:pPr marL="808038" indent="-182563" algn="just">
              <a:spcBef>
                <a:spcPts val="500"/>
              </a:spcBef>
              <a:buFontTx/>
              <a:buChar char="-"/>
            </a:pPr>
            <a:r>
              <a:rPr lang="it-IT" altLang="it-IT" sz="2800" b="1" dirty="0" smtClean="0">
                <a:solidFill>
                  <a:srgbClr val="002060"/>
                </a:solidFill>
                <a:latin typeface="Arial" charset="0"/>
              </a:rPr>
              <a:t>ispezioni</a:t>
            </a:r>
            <a:endParaRPr lang="it-IT" altLang="it-IT" sz="2800" b="1" dirty="0">
              <a:solidFill>
                <a:srgbClr val="002060"/>
              </a:solidFill>
              <a:latin typeface="Arial" charset="0"/>
            </a:endParaRPr>
          </a:p>
          <a:p>
            <a:pPr marL="808038" indent="-182563" algn="just">
              <a:spcBef>
                <a:spcPts val="500"/>
              </a:spcBef>
              <a:buFontTx/>
              <a:buChar char="-"/>
            </a:pPr>
            <a:r>
              <a:rPr lang="it-IT" altLang="it-IT" sz="2800" b="1" dirty="0" smtClean="0">
                <a:solidFill>
                  <a:srgbClr val="002060"/>
                </a:solidFill>
                <a:latin typeface="Arial" charset="0"/>
              </a:rPr>
              <a:t>interrogatorio </a:t>
            </a:r>
            <a:r>
              <a:rPr lang="it-IT" altLang="it-IT" sz="2800" b="1" dirty="0">
                <a:solidFill>
                  <a:srgbClr val="002060"/>
                </a:solidFill>
                <a:latin typeface="Arial" charset="0"/>
              </a:rPr>
              <a:t>libero delle </a:t>
            </a:r>
            <a:r>
              <a:rPr lang="it-IT" altLang="it-IT" sz="2800" b="1" dirty="0" smtClean="0">
                <a:solidFill>
                  <a:srgbClr val="002060"/>
                </a:solidFill>
                <a:latin typeface="Arial" charset="0"/>
              </a:rPr>
              <a:t>parti</a:t>
            </a:r>
          </a:p>
          <a:p>
            <a:pPr marL="808038" indent="-182563" algn="just">
              <a:spcBef>
                <a:spcPts val="500"/>
              </a:spcBef>
              <a:buFontTx/>
              <a:buChar char="-"/>
            </a:pPr>
            <a:r>
              <a:rPr lang="it-IT" altLang="it-IT" sz="2800" b="1" dirty="0" smtClean="0">
                <a:solidFill>
                  <a:srgbClr val="002060"/>
                </a:solidFill>
                <a:latin typeface="Arial" charset="0"/>
              </a:rPr>
              <a:t>approfondimento </a:t>
            </a:r>
            <a:r>
              <a:rPr lang="it-IT" altLang="it-IT" sz="2800" b="1" dirty="0">
                <a:solidFill>
                  <a:srgbClr val="002060"/>
                </a:solidFill>
                <a:latin typeface="Arial" charset="0"/>
              </a:rPr>
              <a:t>della prova </a:t>
            </a:r>
            <a:r>
              <a:rPr lang="it-IT" altLang="it-IT" sz="2800" b="1" dirty="0" smtClean="0">
                <a:solidFill>
                  <a:srgbClr val="002060"/>
                </a:solidFill>
                <a:latin typeface="Arial" charset="0"/>
              </a:rPr>
              <a:t>testimoniale</a:t>
            </a:r>
          </a:p>
          <a:p>
            <a:pPr marL="808038" indent="-182563" algn="just">
              <a:spcBef>
                <a:spcPts val="500"/>
              </a:spcBef>
              <a:buFontTx/>
              <a:buChar char="-"/>
            </a:pPr>
            <a:r>
              <a:rPr lang="it-IT" altLang="it-IT" sz="2800" b="1" dirty="0" smtClean="0">
                <a:solidFill>
                  <a:srgbClr val="002060"/>
                </a:solidFill>
                <a:latin typeface="Arial" charset="0"/>
              </a:rPr>
              <a:t>giuramento </a:t>
            </a:r>
            <a:r>
              <a:rPr lang="it-IT" altLang="it-IT" sz="2800" b="1" dirty="0">
                <a:solidFill>
                  <a:srgbClr val="002060"/>
                </a:solidFill>
                <a:latin typeface="Arial" charset="0"/>
              </a:rPr>
              <a:t>suppletorio o estimativo</a:t>
            </a:r>
          </a:p>
        </p:txBody>
      </p:sp>
      <p:sp>
        <p:nvSpPr>
          <p:cNvPr id="5" name="Text Box 12"/>
          <p:cNvSpPr txBox="1">
            <a:spLocks noChangeArrowheads="1"/>
          </p:cNvSpPr>
          <p:nvPr/>
        </p:nvSpPr>
        <p:spPr bwMode="auto">
          <a:xfrm>
            <a:off x="8081963" y="6546850"/>
            <a:ext cx="954087"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sz="1200" b="1" dirty="0">
                <a:solidFill>
                  <a:srgbClr val="FF3300"/>
                </a:solidFill>
                <a:latin typeface="Arial" charset="0"/>
              </a:rPr>
              <a:t> </a:t>
            </a:r>
            <a:r>
              <a:rPr lang="it-IT" altLang="it-IT" sz="1200" b="1" dirty="0" err="1">
                <a:solidFill>
                  <a:srgbClr val="C00000"/>
                </a:solidFill>
                <a:latin typeface="Arial" charset="0"/>
              </a:rPr>
              <a:t>M.Tavassi</a:t>
            </a:r>
            <a:endParaRPr lang="it-IT" altLang="it-IT" sz="1200" b="1" dirty="0">
              <a:solidFill>
                <a:srgbClr val="C00000"/>
              </a:solidFill>
              <a:latin typeface="Arial" charset="0"/>
            </a:endParaRPr>
          </a:p>
          <a:p>
            <a:endParaRPr lang="it-IT" altLang="it-IT" sz="1800" dirty="0">
              <a:latin typeface="Arial" charset="0"/>
            </a:endParaRPr>
          </a:p>
        </p:txBody>
      </p:sp>
    </p:spTree>
    <p:extLst>
      <p:ext uri="{BB962C8B-B14F-4D97-AF65-F5344CB8AC3E}">
        <p14:creationId xmlns:p14="http://schemas.microsoft.com/office/powerpoint/2010/main" val="120664911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179388" y="142875"/>
            <a:ext cx="8943975" cy="1125538"/>
          </a:xfrm>
          <a:effectLst>
            <a:outerShdw dist="35921" dir="2700000" algn="ctr" rotWithShape="0">
              <a:schemeClr val="bg2"/>
            </a:outerShdw>
          </a:effectLst>
        </p:spPr>
        <p:txBody>
          <a:bodyPr/>
          <a:lstStyle/>
          <a:p>
            <a:r>
              <a:rPr lang="it-IT" altLang="it-IT" sz="3200" b="1" dirty="0">
                <a:solidFill>
                  <a:srgbClr val="C00000"/>
                </a:solidFill>
              </a:rPr>
              <a:t>ALTRI STRUMENTI UTILIZZATI PER L’ACCERTAMENTO DEL DANNO</a:t>
            </a:r>
          </a:p>
        </p:txBody>
      </p:sp>
      <p:sp>
        <p:nvSpPr>
          <p:cNvPr id="43011" name="Text Box 3"/>
          <p:cNvSpPr txBox="1">
            <a:spLocks noChangeArrowheads="1"/>
          </p:cNvSpPr>
          <p:nvPr/>
        </p:nvSpPr>
        <p:spPr bwMode="auto">
          <a:xfrm>
            <a:off x="228600" y="1263650"/>
            <a:ext cx="80772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it-IT" sz="3200" b="1" dirty="0">
                <a:solidFill>
                  <a:srgbClr val="002060"/>
                </a:solidFill>
              </a:rPr>
              <a:t>Presunzioni (art. 2727 c.c.)</a:t>
            </a:r>
          </a:p>
        </p:txBody>
      </p:sp>
      <p:sp>
        <p:nvSpPr>
          <p:cNvPr id="43012" name="Text Box 4"/>
          <p:cNvSpPr txBox="1">
            <a:spLocks noChangeArrowheads="1"/>
          </p:cNvSpPr>
          <p:nvPr/>
        </p:nvSpPr>
        <p:spPr bwMode="auto">
          <a:xfrm>
            <a:off x="228600" y="1828800"/>
            <a:ext cx="84582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it-IT" sz="3200" b="1" dirty="0">
                <a:solidFill>
                  <a:srgbClr val="002060"/>
                </a:solidFill>
              </a:rPr>
              <a:t>presunzioni semplici, </a:t>
            </a:r>
          </a:p>
          <a:p>
            <a:r>
              <a:rPr lang="it-IT" altLang="it-IT" sz="3200" b="1" dirty="0">
                <a:solidFill>
                  <a:srgbClr val="002060"/>
                </a:solidFill>
              </a:rPr>
              <a:t>lasciate alla prudenza  del giudice </a:t>
            </a:r>
          </a:p>
          <a:p>
            <a:r>
              <a:rPr lang="it-IT" altLang="it-IT" sz="3200" b="1" dirty="0">
                <a:solidFill>
                  <a:srgbClr val="002060"/>
                </a:solidFill>
              </a:rPr>
              <a:t>gravi, precise e concordanti</a:t>
            </a:r>
            <a:r>
              <a:rPr lang="it-IT" altLang="it-IT" sz="2800" b="1" dirty="0">
                <a:solidFill>
                  <a:srgbClr val="002060"/>
                </a:solidFill>
              </a:rPr>
              <a:t> (art. 2729 c.c.)</a:t>
            </a:r>
          </a:p>
        </p:txBody>
      </p:sp>
      <p:sp>
        <p:nvSpPr>
          <p:cNvPr id="43013" name="Text Box 5"/>
          <p:cNvSpPr txBox="1">
            <a:spLocks noChangeArrowheads="1"/>
          </p:cNvSpPr>
          <p:nvPr/>
        </p:nvSpPr>
        <p:spPr bwMode="auto">
          <a:xfrm>
            <a:off x="762000" y="5257800"/>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it-IT" altLang="it-IT"/>
          </a:p>
        </p:txBody>
      </p:sp>
      <p:sp>
        <p:nvSpPr>
          <p:cNvPr id="43014" name="Text Box 6"/>
          <p:cNvSpPr txBox="1">
            <a:spLocks noChangeArrowheads="1"/>
          </p:cNvSpPr>
          <p:nvPr/>
        </p:nvSpPr>
        <p:spPr bwMode="auto">
          <a:xfrm>
            <a:off x="708025" y="5249863"/>
            <a:ext cx="782637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it-IT" altLang="it-IT" sz="3200"/>
          </a:p>
        </p:txBody>
      </p:sp>
      <p:sp>
        <p:nvSpPr>
          <p:cNvPr id="43015" name="Text Box 7"/>
          <p:cNvSpPr txBox="1">
            <a:spLocks noChangeArrowheads="1"/>
          </p:cNvSpPr>
          <p:nvPr/>
        </p:nvSpPr>
        <p:spPr bwMode="auto">
          <a:xfrm>
            <a:off x="35496" y="3496266"/>
            <a:ext cx="9108504"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it-IT" altLang="it-IT" sz="3200" b="1" dirty="0" smtClean="0">
                <a:solidFill>
                  <a:srgbClr val="002060"/>
                </a:solidFill>
              </a:rPr>
              <a:t>  Nozioni </a:t>
            </a:r>
            <a:r>
              <a:rPr lang="it-IT" altLang="it-IT" sz="3200" b="1" dirty="0">
                <a:solidFill>
                  <a:srgbClr val="002060"/>
                </a:solidFill>
              </a:rPr>
              <a:t>di comune esperienza </a:t>
            </a:r>
            <a:r>
              <a:rPr lang="it-IT" altLang="it-IT" sz="2800" b="1" dirty="0">
                <a:solidFill>
                  <a:srgbClr val="002060"/>
                </a:solidFill>
              </a:rPr>
              <a:t>(</a:t>
            </a:r>
            <a:r>
              <a:rPr lang="it-IT" altLang="it-IT" sz="2400" b="1" dirty="0">
                <a:solidFill>
                  <a:srgbClr val="002060"/>
                </a:solidFill>
              </a:rPr>
              <a:t>art.115 c.p.c.</a:t>
            </a:r>
            <a:r>
              <a:rPr lang="it-IT" altLang="it-IT" sz="2800" b="1" dirty="0">
                <a:solidFill>
                  <a:srgbClr val="002060"/>
                </a:solidFill>
              </a:rPr>
              <a:t>)</a:t>
            </a:r>
          </a:p>
          <a:p>
            <a:r>
              <a:rPr lang="it-IT" altLang="it-IT" sz="3200" b="1" dirty="0" smtClean="0">
                <a:solidFill>
                  <a:srgbClr val="002060"/>
                </a:solidFill>
              </a:rPr>
              <a:t>  Divieto </a:t>
            </a:r>
            <a:r>
              <a:rPr lang="it-IT" altLang="it-IT" sz="3200" b="1" dirty="0">
                <a:solidFill>
                  <a:srgbClr val="002060"/>
                </a:solidFill>
              </a:rPr>
              <a:t>di private informazioni </a:t>
            </a:r>
            <a:r>
              <a:rPr lang="it-IT" altLang="it-IT" sz="2800" b="1" dirty="0">
                <a:solidFill>
                  <a:srgbClr val="002060"/>
                </a:solidFill>
              </a:rPr>
              <a:t>(</a:t>
            </a:r>
            <a:r>
              <a:rPr lang="it-IT" altLang="it-IT" sz="2400" b="1" dirty="0">
                <a:solidFill>
                  <a:srgbClr val="002060"/>
                </a:solidFill>
              </a:rPr>
              <a:t>art. 97 </a:t>
            </a:r>
            <a:r>
              <a:rPr lang="it-IT" altLang="it-IT" sz="2400" b="1" dirty="0" err="1" smtClean="0">
                <a:solidFill>
                  <a:srgbClr val="002060"/>
                </a:solidFill>
              </a:rPr>
              <a:t>d.att.cpc</a:t>
            </a:r>
            <a:r>
              <a:rPr lang="it-IT" altLang="it-IT" sz="2800" b="1" dirty="0" smtClean="0">
                <a:solidFill>
                  <a:srgbClr val="002060"/>
                </a:solidFill>
              </a:rPr>
              <a:t>)</a:t>
            </a:r>
            <a:endParaRPr lang="it-IT" altLang="it-IT" sz="2800" b="1" dirty="0">
              <a:solidFill>
                <a:srgbClr val="002060"/>
              </a:solidFill>
            </a:endParaRPr>
          </a:p>
        </p:txBody>
      </p:sp>
      <p:sp>
        <p:nvSpPr>
          <p:cNvPr id="43016" name="Text Box 8"/>
          <p:cNvSpPr txBox="1">
            <a:spLocks noChangeArrowheads="1"/>
          </p:cNvSpPr>
          <p:nvPr/>
        </p:nvSpPr>
        <p:spPr bwMode="auto">
          <a:xfrm>
            <a:off x="179512" y="4638675"/>
            <a:ext cx="8964488" cy="1877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it-IT" altLang="it-IT" sz="3200" b="1" dirty="0">
                <a:solidFill>
                  <a:srgbClr val="002060"/>
                </a:solidFill>
              </a:rPr>
              <a:t>Comportamento delle parti </a:t>
            </a:r>
            <a:r>
              <a:rPr lang="it-IT" altLang="it-IT" sz="2000" b="1" dirty="0">
                <a:solidFill>
                  <a:srgbClr val="002060"/>
                </a:solidFill>
              </a:rPr>
              <a:t>(art.116 </a:t>
            </a:r>
            <a:r>
              <a:rPr lang="it-IT" altLang="it-IT" sz="2000" b="1" dirty="0" err="1">
                <a:solidFill>
                  <a:srgbClr val="002060"/>
                </a:solidFill>
              </a:rPr>
              <a:t>c.p.c.</a:t>
            </a:r>
            <a:r>
              <a:rPr lang="it-IT" altLang="it-IT" sz="2000" b="1" dirty="0">
                <a:solidFill>
                  <a:srgbClr val="002060"/>
                </a:solidFill>
              </a:rPr>
              <a:t>, 121.4 CPI</a:t>
            </a:r>
            <a:r>
              <a:rPr lang="it-IT" altLang="it-IT" sz="2000" b="1" dirty="0" smtClean="0">
                <a:solidFill>
                  <a:srgbClr val="002060"/>
                </a:solidFill>
              </a:rPr>
              <a:t>)</a:t>
            </a:r>
            <a:endParaRPr lang="it-IT" altLang="it-IT" b="1" dirty="0">
              <a:solidFill>
                <a:srgbClr val="00FFCC"/>
              </a:solidFill>
            </a:endParaRPr>
          </a:p>
          <a:p>
            <a:pPr algn="just"/>
            <a:r>
              <a:rPr lang="it-IT" altLang="it-IT" sz="2800" b="1" dirty="0">
                <a:solidFill>
                  <a:srgbClr val="002060"/>
                </a:solidFill>
              </a:rPr>
              <a:t>rifiuto a consentire ispezioni, ad ottemperare all’ordine di esibizione e di acquisizione di informazioni.</a:t>
            </a:r>
          </a:p>
        </p:txBody>
      </p:sp>
      <p:sp>
        <p:nvSpPr>
          <p:cNvPr id="10" name="Text Box 12"/>
          <p:cNvSpPr txBox="1">
            <a:spLocks noChangeArrowheads="1"/>
          </p:cNvSpPr>
          <p:nvPr/>
        </p:nvSpPr>
        <p:spPr bwMode="auto">
          <a:xfrm>
            <a:off x="8081963" y="6546850"/>
            <a:ext cx="954087"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sz="1200" b="1" dirty="0">
                <a:solidFill>
                  <a:srgbClr val="FF3300"/>
                </a:solidFill>
                <a:latin typeface="Arial" charset="0"/>
              </a:rPr>
              <a:t> </a:t>
            </a:r>
            <a:r>
              <a:rPr lang="it-IT" altLang="it-IT" sz="1200" b="1" dirty="0" err="1">
                <a:solidFill>
                  <a:srgbClr val="C00000"/>
                </a:solidFill>
                <a:latin typeface="Arial" charset="0"/>
              </a:rPr>
              <a:t>M.Tavassi</a:t>
            </a:r>
            <a:endParaRPr lang="it-IT" altLang="it-IT" sz="1200" b="1" dirty="0">
              <a:solidFill>
                <a:srgbClr val="C00000"/>
              </a:solidFill>
              <a:latin typeface="Arial" charset="0"/>
            </a:endParaRPr>
          </a:p>
          <a:p>
            <a:endParaRPr lang="it-IT" altLang="it-IT" sz="1800" dirty="0">
              <a:latin typeface="Arial" charset="0"/>
            </a:endParaRPr>
          </a:p>
        </p:txBody>
      </p:sp>
    </p:spTree>
    <p:extLst>
      <p:ext uri="{BB962C8B-B14F-4D97-AF65-F5344CB8AC3E}">
        <p14:creationId xmlns:p14="http://schemas.microsoft.com/office/powerpoint/2010/main" val="139084412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it-IT" altLang="it-IT" sz="3400" b="1" dirty="0">
                <a:solidFill>
                  <a:srgbClr val="C00000"/>
                </a:solidFill>
                <a:effectLst>
                  <a:outerShdw blurRad="38100" dist="38100" dir="2700000" algn="tl">
                    <a:srgbClr val="000000">
                      <a:alpha val="43137"/>
                    </a:srgbClr>
                  </a:outerShdw>
                </a:effectLst>
              </a:rPr>
              <a:t>LA LEGITTIMAZIONE ATTIVA ALL’AZIONE DI DANNI</a:t>
            </a:r>
          </a:p>
        </p:txBody>
      </p:sp>
      <p:sp>
        <p:nvSpPr>
          <p:cNvPr id="27651" name="Rectangle 3"/>
          <p:cNvSpPr>
            <a:spLocks noGrp="1" noChangeArrowheads="1"/>
          </p:cNvSpPr>
          <p:nvPr>
            <p:ph type="body" idx="1"/>
          </p:nvPr>
        </p:nvSpPr>
        <p:spPr>
          <a:xfrm>
            <a:off x="323528" y="1772816"/>
            <a:ext cx="8458522" cy="4896544"/>
          </a:xfrm>
        </p:spPr>
        <p:txBody>
          <a:bodyPr/>
          <a:lstStyle/>
          <a:p>
            <a:pPr>
              <a:lnSpc>
                <a:spcPct val="80000"/>
              </a:lnSpc>
            </a:pPr>
            <a:r>
              <a:rPr lang="it-IT" altLang="it-IT" sz="2800" b="1" dirty="0" err="1">
                <a:solidFill>
                  <a:srgbClr val="002060"/>
                </a:solidFill>
              </a:rPr>
              <a:t>Cons</a:t>
            </a:r>
            <a:r>
              <a:rPr lang="it-IT" altLang="it-IT" sz="2800" b="1" dirty="0">
                <a:solidFill>
                  <a:srgbClr val="002060"/>
                </a:solidFill>
              </a:rPr>
              <a:t>. di Stato </a:t>
            </a:r>
            <a:r>
              <a:rPr lang="it-IT" altLang="it-IT" sz="2800" b="1" dirty="0" err="1">
                <a:solidFill>
                  <a:srgbClr val="002060"/>
                </a:solidFill>
              </a:rPr>
              <a:t>sent</a:t>
            </a:r>
            <a:r>
              <a:rPr lang="it-IT" altLang="it-IT" sz="2800" b="1" dirty="0">
                <a:solidFill>
                  <a:srgbClr val="002060"/>
                </a:solidFill>
              </a:rPr>
              <a:t>. 30.12.1996 n.1792: esclude il Codacons</a:t>
            </a:r>
          </a:p>
          <a:p>
            <a:pPr>
              <a:lnSpc>
                <a:spcPct val="80000"/>
              </a:lnSpc>
            </a:pPr>
            <a:r>
              <a:rPr lang="it-IT" altLang="it-IT" sz="2800" b="1" dirty="0">
                <a:solidFill>
                  <a:srgbClr val="002060"/>
                </a:solidFill>
              </a:rPr>
              <a:t>Corte di </a:t>
            </a:r>
            <a:r>
              <a:rPr lang="it-IT" altLang="it-IT" sz="2800" b="1" dirty="0" err="1">
                <a:solidFill>
                  <a:srgbClr val="002060"/>
                </a:solidFill>
              </a:rPr>
              <a:t>Cass</a:t>
            </a:r>
            <a:r>
              <a:rPr lang="it-IT" altLang="it-IT" sz="2800" b="1" dirty="0">
                <a:solidFill>
                  <a:srgbClr val="002060"/>
                </a:solidFill>
              </a:rPr>
              <a:t>. 9.12.2002 n. 17475: esclude il singolo assicurato</a:t>
            </a:r>
          </a:p>
          <a:p>
            <a:pPr>
              <a:lnSpc>
                <a:spcPct val="80000"/>
              </a:lnSpc>
            </a:pPr>
            <a:r>
              <a:rPr lang="it-IT" altLang="it-IT" sz="2800" b="1" dirty="0">
                <a:solidFill>
                  <a:srgbClr val="002060"/>
                </a:solidFill>
              </a:rPr>
              <a:t>Corte di </a:t>
            </a:r>
            <a:r>
              <a:rPr lang="it-IT" altLang="it-IT" sz="2800" b="1" dirty="0" err="1">
                <a:solidFill>
                  <a:srgbClr val="002060"/>
                </a:solidFill>
              </a:rPr>
              <a:t>Cass</a:t>
            </a:r>
            <a:r>
              <a:rPr lang="it-IT" altLang="it-IT" sz="2800" b="1" dirty="0">
                <a:solidFill>
                  <a:srgbClr val="002060"/>
                </a:solidFill>
              </a:rPr>
              <a:t>. </a:t>
            </a:r>
            <a:r>
              <a:rPr lang="it-IT" altLang="it-IT" sz="2800" b="1" dirty="0" err="1">
                <a:solidFill>
                  <a:srgbClr val="002060"/>
                </a:solidFill>
              </a:rPr>
              <a:t>decr</a:t>
            </a:r>
            <a:r>
              <a:rPr lang="it-IT" altLang="it-IT" sz="2800" b="1" dirty="0">
                <a:solidFill>
                  <a:srgbClr val="002060"/>
                </a:solidFill>
              </a:rPr>
              <a:t>. 17.10.2003 n. 15538: solleva il conflitto</a:t>
            </a:r>
          </a:p>
          <a:p>
            <a:pPr>
              <a:lnSpc>
                <a:spcPct val="80000"/>
              </a:lnSpc>
            </a:pPr>
            <a:r>
              <a:rPr lang="it-IT" altLang="it-IT" sz="2800" b="1" dirty="0" err="1">
                <a:solidFill>
                  <a:srgbClr val="002060"/>
                </a:solidFill>
              </a:rPr>
              <a:t>Cass</a:t>
            </a:r>
            <a:r>
              <a:rPr lang="it-IT" altLang="it-IT" sz="2800" b="1" dirty="0">
                <a:solidFill>
                  <a:srgbClr val="002060"/>
                </a:solidFill>
              </a:rPr>
              <a:t>. S.U. 20.1.2005 n.2207: riconosce la legittimazione attiva del consumatore finale – nesso causale</a:t>
            </a:r>
          </a:p>
          <a:p>
            <a:pPr>
              <a:lnSpc>
                <a:spcPct val="80000"/>
              </a:lnSpc>
            </a:pPr>
            <a:r>
              <a:rPr lang="it-IT" altLang="it-IT" sz="2800" b="1" dirty="0" err="1">
                <a:solidFill>
                  <a:srgbClr val="002060"/>
                </a:solidFill>
              </a:rPr>
              <a:t>Cass</a:t>
            </a:r>
            <a:r>
              <a:rPr lang="it-IT" altLang="it-IT" sz="2800" b="1" dirty="0">
                <a:solidFill>
                  <a:srgbClr val="002060"/>
                </a:solidFill>
              </a:rPr>
              <a:t>. 2.2.2007 n.2305: legittimazione dell’assicurato – prescrizione – decorrenza – danno “</a:t>
            </a:r>
            <a:r>
              <a:rPr lang="it-IT" altLang="it-IT" sz="2800" b="1" dirty="0" err="1">
                <a:solidFill>
                  <a:srgbClr val="002060"/>
                </a:solidFill>
              </a:rPr>
              <a:t>lungolatente</a:t>
            </a:r>
            <a:r>
              <a:rPr lang="it-IT" altLang="it-IT" sz="2800" b="1" dirty="0">
                <a:solidFill>
                  <a:srgbClr val="002060"/>
                </a:solidFill>
              </a:rPr>
              <a:t>”</a:t>
            </a:r>
          </a:p>
          <a:p>
            <a:pPr>
              <a:lnSpc>
                <a:spcPct val="80000"/>
              </a:lnSpc>
            </a:pPr>
            <a:endParaRPr lang="it-IT" altLang="it-IT" sz="2800" dirty="0"/>
          </a:p>
        </p:txBody>
      </p:sp>
      <p:sp>
        <p:nvSpPr>
          <p:cNvPr id="7" name="Text Box 12"/>
          <p:cNvSpPr txBox="1">
            <a:spLocks noChangeArrowheads="1"/>
          </p:cNvSpPr>
          <p:nvPr/>
        </p:nvSpPr>
        <p:spPr bwMode="auto">
          <a:xfrm>
            <a:off x="8081963" y="6546850"/>
            <a:ext cx="954087"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sz="1200" b="1" dirty="0">
                <a:solidFill>
                  <a:srgbClr val="FF3300"/>
                </a:solidFill>
                <a:latin typeface="Arial" charset="0"/>
              </a:rPr>
              <a:t> </a:t>
            </a:r>
            <a:r>
              <a:rPr lang="it-IT" altLang="it-IT" sz="1200" b="1" dirty="0" err="1">
                <a:solidFill>
                  <a:srgbClr val="C00000"/>
                </a:solidFill>
                <a:latin typeface="Arial" charset="0"/>
              </a:rPr>
              <a:t>M.Tavassi</a:t>
            </a:r>
            <a:endParaRPr lang="it-IT" altLang="it-IT" sz="1200" b="1" dirty="0">
              <a:solidFill>
                <a:srgbClr val="C00000"/>
              </a:solidFill>
              <a:latin typeface="Arial" charset="0"/>
            </a:endParaRPr>
          </a:p>
          <a:p>
            <a:endParaRPr lang="it-IT" altLang="it-IT" sz="1800" dirty="0">
              <a:latin typeface="Arial" charset="0"/>
            </a:endParaRPr>
          </a:p>
        </p:txBody>
      </p:sp>
    </p:spTree>
    <p:extLst>
      <p:ext uri="{BB962C8B-B14F-4D97-AF65-F5344CB8AC3E}">
        <p14:creationId xmlns:p14="http://schemas.microsoft.com/office/powerpoint/2010/main" val="382108587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69900" y="-26988"/>
            <a:ext cx="8278813" cy="1152526"/>
          </a:xfrm>
        </p:spPr>
        <p:txBody>
          <a:bodyPr/>
          <a:lstStyle/>
          <a:p>
            <a:r>
              <a:rPr lang="it-IT" altLang="it-IT" sz="3600" b="1" dirty="0">
                <a:solidFill>
                  <a:srgbClr val="C00000"/>
                </a:solidFill>
                <a:effectLst>
                  <a:outerShdw blurRad="38100" dist="38100" dir="2700000" algn="tl">
                    <a:srgbClr val="000000">
                      <a:alpha val="43137"/>
                    </a:srgbClr>
                  </a:outerShdw>
                </a:effectLst>
              </a:rPr>
              <a:t>Cassazione </a:t>
            </a:r>
            <a:r>
              <a:rPr lang="it-IT" altLang="it-IT" sz="3600" b="1" dirty="0" err="1">
                <a:solidFill>
                  <a:srgbClr val="C00000"/>
                </a:solidFill>
                <a:effectLst>
                  <a:outerShdw blurRad="38100" dist="38100" dir="2700000" algn="tl">
                    <a:srgbClr val="000000">
                      <a:alpha val="43137"/>
                    </a:srgbClr>
                  </a:outerShdw>
                </a:effectLst>
              </a:rPr>
              <a:t>sent</a:t>
            </a:r>
            <a:r>
              <a:rPr lang="it-IT" altLang="it-IT" sz="3600" b="1" dirty="0">
                <a:solidFill>
                  <a:srgbClr val="C00000"/>
                </a:solidFill>
                <a:effectLst>
                  <a:outerShdw blurRad="38100" dist="38100" dir="2700000" algn="tl">
                    <a:srgbClr val="000000">
                      <a:alpha val="43137"/>
                    </a:srgbClr>
                  </a:outerShdw>
                </a:effectLst>
              </a:rPr>
              <a:t>. 2.2.2007 n.2305 – I</a:t>
            </a:r>
            <a:br>
              <a:rPr lang="it-IT" altLang="it-IT" sz="3600" b="1" dirty="0">
                <a:solidFill>
                  <a:srgbClr val="C00000"/>
                </a:solidFill>
                <a:effectLst>
                  <a:outerShdw blurRad="38100" dist="38100" dir="2700000" algn="tl">
                    <a:srgbClr val="000000">
                      <a:alpha val="43137"/>
                    </a:srgbClr>
                  </a:outerShdw>
                </a:effectLst>
              </a:rPr>
            </a:br>
            <a:r>
              <a:rPr lang="it-IT" altLang="it-IT" sz="3200" b="1" i="1" dirty="0">
                <a:solidFill>
                  <a:srgbClr val="C00000"/>
                </a:solidFill>
                <a:effectLst>
                  <a:outerShdw blurRad="38100" dist="38100" dir="2700000" algn="tl">
                    <a:srgbClr val="000000">
                      <a:alpha val="43137"/>
                    </a:srgbClr>
                  </a:outerShdw>
                </a:effectLst>
              </a:rPr>
              <a:t>Fondiaria SAI c. </a:t>
            </a:r>
            <a:r>
              <a:rPr lang="it-IT" altLang="it-IT" sz="3200" b="1" i="1" dirty="0" err="1">
                <a:solidFill>
                  <a:srgbClr val="C00000"/>
                </a:solidFill>
                <a:effectLst>
                  <a:outerShdw blurRad="38100" dist="38100" dir="2700000" algn="tl">
                    <a:srgbClr val="000000">
                      <a:alpha val="43137"/>
                    </a:srgbClr>
                  </a:outerShdw>
                </a:effectLst>
              </a:rPr>
              <a:t>Nigriello</a:t>
            </a:r>
            <a:endParaRPr lang="it-IT" altLang="it-IT" sz="3200" b="1" i="1" dirty="0">
              <a:solidFill>
                <a:srgbClr val="C00000"/>
              </a:solidFill>
              <a:effectLst>
                <a:outerShdw blurRad="38100" dist="38100" dir="2700000" algn="tl">
                  <a:srgbClr val="000000">
                    <a:alpha val="43137"/>
                  </a:srgbClr>
                </a:outerShdw>
              </a:effectLst>
            </a:endParaRPr>
          </a:p>
        </p:txBody>
      </p:sp>
      <p:sp>
        <p:nvSpPr>
          <p:cNvPr id="30723" name="Rectangle 3"/>
          <p:cNvSpPr>
            <a:spLocks noGrp="1" noChangeArrowheads="1"/>
          </p:cNvSpPr>
          <p:nvPr>
            <p:ph type="body" idx="1"/>
          </p:nvPr>
        </p:nvSpPr>
        <p:spPr>
          <a:xfrm>
            <a:off x="179512" y="1435100"/>
            <a:ext cx="8748017" cy="5661025"/>
          </a:xfrm>
        </p:spPr>
        <p:txBody>
          <a:bodyPr/>
          <a:lstStyle/>
          <a:p>
            <a:pPr algn="just"/>
            <a:r>
              <a:rPr lang="it-IT" altLang="it-IT" sz="3000" b="1" dirty="0">
                <a:solidFill>
                  <a:srgbClr val="002060"/>
                </a:solidFill>
              </a:rPr>
              <a:t>è sufficiente allegare l’accertamento dell’intesa anticoncorrenziale da parte dell’AGCM</a:t>
            </a:r>
            <a:r>
              <a:rPr lang="it-IT" altLang="it-IT" sz="3000" dirty="0">
                <a:solidFill>
                  <a:srgbClr val="002060"/>
                </a:solidFill>
              </a:rPr>
              <a:t> </a:t>
            </a:r>
            <a:r>
              <a:rPr lang="it-IT" altLang="it-IT" sz="3000" b="1" dirty="0">
                <a:solidFill>
                  <a:srgbClr val="002060"/>
                </a:solidFill>
              </a:rPr>
              <a:t>(condotta preparatoria)</a:t>
            </a:r>
          </a:p>
          <a:p>
            <a:r>
              <a:rPr lang="it-IT" altLang="it-IT" sz="3000" b="1" dirty="0">
                <a:solidFill>
                  <a:srgbClr val="002060"/>
                </a:solidFill>
              </a:rPr>
              <a:t>Produrre la polizza (condotta finale)</a:t>
            </a:r>
          </a:p>
          <a:p>
            <a:pPr algn="just"/>
            <a:r>
              <a:rPr lang="it-IT" altLang="it-IT" sz="3000" b="1" dirty="0">
                <a:solidFill>
                  <a:srgbClr val="002060"/>
                </a:solidFill>
              </a:rPr>
              <a:t>Danno: la maggior somma pagata rispetto ad un mercato non viziato nella sua competitività</a:t>
            </a:r>
          </a:p>
          <a:p>
            <a:pPr algn="just"/>
            <a:r>
              <a:rPr lang="it-IT" altLang="it-IT" sz="3000" b="1" dirty="0">
                <a:solidFill>
                  <a:srgbClr val="002060"/>
                </a:solidFill>
              </a:rPr>
              <a:t>Ingiustizia del danno: lesione dell’interesse del consumatore alla trasparenza e alla competitività del mercato</a:t>
            </a:r>
          </a:p>
          <a:p>
            <a:endParaRPr lang="it-IT" altLang="it-IT" b="1" dirty="0">
              <a:solidFill>
                <a:srgbClr val="FFFF00"/>
              </a:solidFill>
            </a:endParaRPr>
          </a:p>
        </p:txBody>
      </p:sp>
      <p:sp>
        <p:nvSpPr>
          <p:cNvPr id="5" name="Text Box 12"/>
          <p:cNvSpPr txBox="1">
            <a:spLocks noChangeArrowheads="1"/>
          </p:cNvSpPr>
          <p:nvPr/>
        </p:nvSpPr>
        <p:spPr bwMode="auto">
          <a:xfrm>
            <a:off x="8081963" y="6546850"/>
            <a:ext cx="954087"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sz="1200" b="1" dirty="0">
                <a:solidFill>
                  <a:srgbClr val="FF3300"/>
                </a:solidFill>
                <a:latin typeface="Arial" charset="0"/>
              </a:rPr>
              <a:t> </a:t>
            </a:r>
            <a:r>
              <a:rPr lang="it-IT" altLang="it-IT" sz="1200" b="1" dirty="0" err="1">
                <a:solidFill>
                  <a:srgbClr val="C00000"/>
                </a:solidFill>
                <a:latin typeface="Arial" charset="0"/>
              </a:rPr>
              <a:t>M.Tavassi</a:t>
            </a:r>
            <a:endParaRPr lang="it-IT" altLang="it-IT" sz="1200" b="1" dirty="0">
              <a:solidFill>
                <a:srgbClr val="C00000"/>
              </a:solidFill>
              <a:latin typeface="Arial" charset="0"/>
            </a:endParaRPr>
          </a:p>
          <a:p>
            <a:endParaRPr lang="it-IT" altLang="it-IT" sz="1800" dirty="0">
              <a:latin typeface="Arial" charset="0"/>
            </a:endParaRPr>
          </a:p>
        </p:txBody>
      </p:sp>
    </p:spTree>
    <p:extLst>
      <p:ext uri="{BB962C8B-B14F-4D97-AF65-F5344CB8AC3E}">
        <p14:creationId xmlns:p14="http://schemas.microsoft.com/office/powerpoint/2010/main" val="5776334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85800" y="152400"/>
            <a:ext cx="7772400" cy="1143000"/>
          </a:xfrm>
        </p:spPr>
        <p:txBody>
          <a:bodyPr/>
          <a:lstStyle/>
          <a:p>
            <a:r>
              <a:rPr lang="it-IT" altLang="it-IT" sz="3200" b="1" dirty="0" smtClean="0">
                <a:solidFill>
                  <a:srgbClr val="9900FF"/>
                </a:solidFill>
              </a:rPr>
              <a:t>TUTELA DELLA CONCORRENZA</a:t>
            </a:r>
          </a:p>
        </p:txBody>
      </p:sp>
      <p:sp>
        <p:nvSpPr>
          <p:cNvPr id="21507" name="Text Box 3"/>
          <p:cNvSpPr txBox="1">
            <a:spLocks noChangeArrowheads="1"/>
          </p:cNvSpPr>
          <p:nvPr/>
        </p:nvSpPr>
        <p:spPr bwMode="auto">
          <a:xfrm>
            <a:off x="152400" y="1071563"/>
            <a:ext cx="4572000" cy="2092881"/>
          </a:xfrm>
          <a:prstGeom prst="rect">
            <a:avLst/>
          </a:prstGeom>
          <a:noFill/>
          <a:ln w="9525">
            <a:noFill/>
            <a:miter lim="800000"/>
            <a:headEnd/>
            <a:tailEnd/>
          </a:ln>
        </p:spPr>
        <p:txBody>
          <a:bodyPr>
            <a:spAutoFit/>
          </a:bodyPr>
          <a:lstStyle/>
          <a:p>
            <a:pPr algn="ctr">
              <a:spcBef>
                <a:spcPct val="50000"/>
              </a:spcBef>
            </a:pPr>
            <a:r>
              <a:rPr lang="it-IT" altLang="it-IT" sz="2400" b="1" dirty="0">
                <a:solidFill>
                  <a:prstClr val="black"/>
                </a:solidFill>
                <a:latin typeface="Times New Roman" pitchFamily="18" charset="0"/>
                <a:cs typeface="Times New Roman" pitchFamily="18" charset="0"/>
              </a:rPr>
              <a:t>1° PILASTRO</a:t>
            </a:r>
          </a:p>
          <a:p>
            <a:pPr algn="just">
              <a:spcBef>
                <a:spcPct val="50000"/>
              </a:spcBef>
            </a:pPr>
            <a:r>
              <a:rPr lang="it-IT" altLang="it-IT" sz="2400" b="1" dirty="0">
                <a:solidFill>
                  <a:srgbClr val="990033"/>
                </a:solidFill>
                <a:latin typeface="Times New Roman" pitchFamily="18" charset="0"/>
                <a:cs typeface="Times New Roman" pitchFamily="18" charset="0"/>
              </a:rPr>
              <a:t>   </a:t>
            </a:r>
            <a:r>
              <a:rPr lang="it-IT" altLang="it-IT" sz="2400" b="1" dirty="0">
                <a:solidFill>
                  <a:srgbClr val="C00000"/>
                </a:solidFill>
                <a:latin typeface="Times New Roman" pitchFamily="18" charset="0"/>
                <a:cs typeface="Times New Roman" pitchFamily="18" charset="0"/>
              </a:rPr>
              <a:t>PUBLIC ENFORCEMENT</a:t>
            </a:r>
          </a:p>
          <a:p>
            <a:pPr>
              <a:lnSpc>
                <a:spcPts val="1600"/>
              </a:lnSpc>
              <a:spcBef>
                <a:spcPct val="50000"/>
              </a:spcBef>
            </a:pPr>
            <a:r>
              <a:rPr lang="it-IT" altLang="it-IT" sz="2000" b="1" dirty="0">
                <a:solidFill>
                  <a:srgbClr val="C0504D"/>
                </a:solidFill>
                <a:latin typeface="Times New Roman" pitchFamily="18" charset="0"/>
                <a:cs typeface="Times New Roman" pitchFamily="18" charset="0"/>
              </a:rPr>
              <a:t>       </a:t>
            </a:r>
            <a:r>
              <a:rPr lang="it-IT" altLang="it-IT" sz="2000" b="1" dirty="0">
                <a:solidFill>
                  <a:srgbClr val="0070C0"/>
                </a:solidFill>
                <a:latin typeface="Times New Roman" pitchFamily="18" charset="0"/>
                <a:cs typeface="Times New Roman" pitchFamily="18" charset="0"/>
              </a:rPr>
              <a:t>INTERVENTO PUBBLICO       </a:t>
            </a:r>
          </a:p>
          <a:p>
            <a:pPr>
              <a:lnSpc>
                <a:spcPts val="1600"/>
              </a:lnSpc>
              <a:spcBef>
                <a:spcPct val="50000"/>
              </a:spcBef>
            </a:pPr>
            <a:r>
              <a:rPr lang="it-IT" altLang="it-IT" sz="2000" b="1" dirty="0">
                <a:solidFill>
                  <a:srgbClr val="0070C0"/>
                </a:solidFill>
                <a:latin typeface="Times New Roman" pitchFamily="18" charset="0"/>
                <a:cs typeface="Times New Roman" pitchFamily="18" charset="0"/>
              </a:rPr>
              <a:t>         (Commissione - AGCM – </a:t>
            </a:r>
          </a:p>
          <a:p>
            <a:pPr>
              <a:lnSpc>
                <a:spcPts val="1600"/>
              </a:lnSpc>
              <a:spcBef>
                <a:spcPct val="50000"/>
              </a:spcBef>
            </a:pPr>
            <a:r>
              <a:rPr lang="it-IT" altLang="it-IT" sz="2000" b="1" dirty="0">
                <a:solidFill>
                  <a:srgbClr val="0070C0"/>
                </a:solidFill>
                <a:latin typeface="Times New Roman" pitchFamily="18" charset="0"/>
                <a:cs typeface="Times New Roman" pitchFamily="18" charset="0"/>
              </a:rPr>
              <a:t>           TAR – </a:t>
            </a:r>
            <a:r>
              <a:rPr lang="it-IT" altLang="it-IT" sz="2000" b="1" dirty="0" err="1">
                <a:solidFill>
                  <a:srgbClr val="0070C0"/>
                </a:solidFill>
                <a:latin typeface="Times New Roman" pitchFamily="18" charset="0"/>
                <a:cs typeface="Times New Roman" pitchFamily="18" charset="0"/>
              </a:rPr>
              <a:t>Cons</a:t>
            </a:r>
            <a:r>
              <a:rPr lang="it-IT" altLang="it-IT" sz="2000" b="1" dirty="0">
                <a:solidFill>
                  <a:srgbClr val="0070C0"/>
                </a:solidFill>
                <a:latin typeface="Times New Roman" pitchFamily="18" charset="0"/>
                <a:cs typeface="Times New Roman" pitchFamily="18" charset="0"/>
              </a:rPr>
              <a:t>. di Stato) </a:t>
            </a:r>
          </a:p>
        </p:txBody>
      </p:sp>
      <p:sp>
        <p:nvSpPr>
          <p:cNvPr id="21508" name="Text Box 4"/>
          <p:cNvSpPr txBox="1">
            <a:spLocks noChangeArrowheads="1"/>
          </p:cNvSpPr>
          <p:nvPr/>
        </p:nvSpPr>
        <p:spPr bwMode="auto">
          <a:xfrm>
            <a:off x="4786313" y="1143000"/>
            <a:ext cx="4267200" cy="1720151"/>
          </a:xfrm>
          <a:prstGeom prst="rect">
            <a:avLst/>
          </a:prstGeom>
          <a:noFill/>
          <a:ln w="9525">
            <a:noFill/>
            <a:miter lim="800000"/>
            <a:headEnd/>
            <a:tailEnd/>
          </a:ln>
        </p:spPr>
        <p:txBody>
          <a:bodyPr>
            <a:spAutoFit/>
          </a:bodyPr>
          <a:lstStyle/>
          <a:p>
            <a:pPr algn="ctr">
              <a:spcBef>
                <a:spcPct val="50000"/>
              </a:spcBef>
            </a:pPr>
            <a:r>
              <a:rPr lang="it-IT" altLang="it-IT" sz="2400" b="1" dirty="0">
                <a:solidFill>
                  <a:prstClr val="black"/>
                </a:solidFill>
                <a:latin typeface="Times New Roman" pitchFamily="18" charset="0"/>
                <a:cs typeface="Times New Roman" pitchFamily="18" charset="0"/>
              </a:rPr>
              <a:t>2° PILASTRO</a:t>
            </a:r>
            <a:r>
              <a:rPr lang="it-IT" altLang="it-IT" sz="2400" dirty="0">
                <a:solidFill>
                  <a:prstClr val="black"/>
                </a:solidFill>
                <a:latin typeface="Times New Roman" pitchFamily="18" charset="0"/>
                <a:cs typeface="Times New Roman" pitchFamily="18" charset="0"/>
              </a:rPr>
              <a:t> </a:t>
            </a:r>
          </a:p>
          <a:p>
            <a:pPr>
              <a:spcBef>
                <a:spcPct val="50000"/>
              </a:spcBef>
            </a:pPr>
            <a:r>
              <a:rPr lang="it-IT" altLang="it-IT" sz="2400" b="1" dirty="0">
                <a:solidFill>
                  <a:srgbClr val="C00000"/>
                </a:solidFill>
                <a:latin typeface="Times New Roman" pitchFamily="18" charset="0"/>
                <a:cs typeface="Times New Roman" pitchFamily="18" charset="0"/>
              </a:rPr>
              <a:t>PRIVATE ENFORCEMENT </a:t>
            </a:r>
          </a:p>
          <a:p>
            <a:pPr>
              <a:lnSpc>
                <a:spcPts val="1500"/>
              </a:lnSpc>
              <a:spcBef>
                <a:spcPct val="50000"/>
              </a:spcBef>
            </a:pPr>
            <a:r>
              <a:rPr lang="it-IT" altLang="it-IT" sz="2000" b="1" dirty="0">
                <a:solidFill>
                  <a:srgbClr val="C0504D"/>
                </a:solidFill>
                <a:latin typeface="Times New Roman" pitchFamily="18" charset="0"/>
                <a:cs typeface="Times New Roman" pitchFamily="18" charset="0"/>
              </a:rPr>
              <a:t>        </a:t>
            </a:r>
            <a:r>
              <a:rPr lang="it-IT" altLang="it-IT" sz="2000" b="1" dirty="0">
                <a:solidFill>
                  <a:srgbClr val="0070C0"/>
                </a:solidFill>
                <a:latin typeface="Times New Roman" pitchFamily="18" charset="0"/>
                <a:cs typeface="Times New Roman" pitchFamily="18" charset="0"/>
              </a:rPr>
              <a:t>INIZIATIVA PRIVATA </a:t>
            </a:r>
          </a:p>
          <a:p>
            <a:pPr>
              <a:lnSpc>
                <a:spcPts val="1500"/>
              </a:lnSpc>
              <a:spcBef>
                <a:spcPct val="50000"/>
              </a:spcBef>
            </a:pPr>
            <a:r>
              <a:rPr lang="it-IT" altLang="it-IT" sz="2000" b="1" dirty="0">
                <a:solidFill>
                  <a:srgbClr val="0070C0"/>
                </a:solidFill>
                <a:latin typeface="Times New Roman" pitchFamily="18" charset="0"/>
                <a:cs typeface="Times New Roman" pitchFamily="18" charset="0"/>
              </a:rPr>
              <a:t>           (Giudici ordinari)</a:t>
            </a:r>
          </a:p>
        </p:txBody>
      </p:sp>
      <p:sp>
        <p:nvSpPr>
          <p:cNvPr id="21509" name="AutoShape 5"/>
          <p:cNvSpPr>
            <a:spLocks noChangeArrowheads="1"/>
          </p:cNvSpPr>
          <p:nvPr/>
        </p:nvSpPr>
        <p:spPr bwMode="auto">
          <a:xfrm>
            <a:off x="2057400" y="3124200"/>
            <a:ext cx="228600" cy="609600"/>
          </a:xfrm>
          <a:prstGeom prst="downArrow">
            <a:avLst>
              <a:gd name="adj1" fmla="val 50000"/>
              <a:gd name="adj2" fmla="val 66667"/>
            </a:avLst>
          </a:prstGeom>
          <a:solidFill>
            <a:srgbClr val="00FFFF"/>
          </a:solidFill>
          <a:ln w="9525">
            <a:solidFill>
              <a:schemeClr val="tx1"/>
            </a:solidFill>
            <a:miter lim="800000"/>
            <a:headEnd/>
            <a:tailEnd/>
          </a:ln>
        </p:spPr>
        <p:txBody>
          <a:bodyPr wrap="none" anchor="ctr"/>
          <a:lstStyle/>
          <a:p>
            <a:pPr algn="ctr"/>
            <a:endParaRPr lang="it-IT" altLang="it-IT">
              <a:solidFill>
                <a:srgbClr val="4F81BD"/>
              </a:solidFill>
            </a:endParaRPr>
          </a:p>
        </p:txBody>
      </p:sp>
      <p:sp>
        <p:nvSpPr>
          <p:cNvPr id="21510" name="Text Box 6"/>
          <p:cNvSpPr txBox="1">
            <a:spLocks noChangeArrowheads="1"/>
          </p:cNvSpPr>
          <p:nvPr/>
        </p:nvSpPr>
        <p:spPr bwMode="auto">
          <a:xfrm>
            <a:off x="609600" y="3810000"/>
            <a:ext cx="3048000" cy="396875"/>
          </a:xfrm>
          <a:prstGeom prst="rect">
            <a:avLst/>
          </a:prstGeom>
          <a:noFill/>
          <a:ln w="9525">
            <a:noFill/>
            <a:miter lim="800000"/>
            <a:headEnd/>
            <a:tailEnd/>
          </a:ln>
        </p:spPr>
        <p:txBody>
          <a:bodyPr>
            <a:spAutoFit/>
          </a:bodyPr>
          <a:lstStyle/>
          <a:p>
            <a:pPr algn="ctr">
              <a:spcBef>
                <a:spcPct val="50000"/>
              </a:spcBef>
            </a:pPr>
            <a:r>
              <a:rPr lang="it-IT" altLang="it-IT" sz="2000" b="1" dirty="0">
                <a:solidFill>
                  <a:srgbClr val="C00000"/>
                </a:solidFill>
                <a:latin typeface="Times New Roman" pitchFamily="18" charset="0"/>
                <a:cs typeface="Times New Roman" pitchFamily="18" charset="0"/>
              </a:rPr>
              <a:t>SANZIONE</a:t>
            </a:r>
          </a:p>
        </p:txBody>
      </p:sp>
      <p:sp>
        <p:nvSpPr>
          <p:cNvPr id="21511" name="AutoShape 7"/>
          <p:cNvSpPr>
            <a:spLocks noChangeArrowheads="1"/>
          </p:cNvSpPr>
          <p:nvPr/>
        </p:nvSpPr>
        <p:spPr bwMode="auto">
          <a:xfrm>
            <a:off x="2057400" y="4267200"/>
            <a:ext cx="228600" cy="609600"/>
          </a:xfrm>
          <a:prstGeom prst="downArrow">
            <a:avLst>
              <a:gd name="adj1" fmla="val 50000"/>
              <a:gd name="adj2" fmla="val 66667"/>
            </a:avLst>
          </a:prstGeom>
          <a:solidFill>
            <a:srgbClr val="00FFFF"/>
          </a:solidFill>
          <a:ln w="9525">
            <a:solidFill>
              <a:schemeClr val="tx1"/>
            </a:solidFill>
            <a:miter lim="800000"/>
            <a:headEnd/>
            <a:tailEnd/>
          </a:ln>
        </p:spPr>
        <p:txBody>
          <a:bodyPr wrap="none" anchor="ctr"/>
          <a:lstStyle/>
          <a:p>
            <a:endParaRPr lang="it-IT" altLang="it-IT">
              <a:solidFill>
                <a:prstClr val="black"/>
              </a:solidFill>
            </a:endParaRPr>
          </a:p>
        </p:txBody>
      </p:sp>
      <p:sp>
        <p:nvSpPr>
          <p:cNvPr id="21512" name="Text Box 8"/>
          <p:cNvSpPr txBox="1">
            <a:spLocks noChangeArrowheads="1"/>
          </p:cNvSpPr>
          <p:nvPr/>
        </p:nvSpPr>
        <p:spPr bwMode="auto">
          <a:xfrm>
            <a:off x="152400" y="5029200"/>
            <a:ext cx="4343400" cy="1006475"/>
          </a:xfrm>
          <a:prstGeom prst="rect">
            <a:avLst/>
          </a:prstGeom>
          <a:noFill/>
          <a:ln w="9525">
            <a:noFill/>
            <a:miter lim="800000"/>
            <a:headEnd/>
            <a:tailEnd/>
          </a:ln>
        </p:spPr>
        <p:txBody>
          <a:bodyPr>
            <a:spAutoFit/>
          </a:bodyPr>
          <a:lstStyle/>
          <a:p>
            <a:pPr algn="just">
              <a:spcBef>
                <a:spcPct val="50000"/>
              </a:spcBef>
            </a:pPr>
            <a:r>
              <a:rPr lang="it-IT" altLang="it-IT" sz="2000" b="1">
                <a:solidFill>
                  <a:srgbClr val="9900FF"/>
                </a:solidFill>
                <a:latin typeface="Times New Roman" pitchFamily="18" charset="0"/>
                <a:cs typeface="Times New Roman" pitchFamily="18" charset="0"/>
              </a:rPr>
              <a:t>Può essere commisurata ai costi sociali o ai benefici derivati dai comportamenti illeciti attuati</a:t>
            </a:r>
          </a:p>
        </p:txBody>
      </p:sp>
      <p:sp>
        <p:nvSpPr>
          <p:cNvPr id="21513" name="AutoShape 9"/>
          <p:cNvSpPr>
            <a:spLocks noChangeArrowheads="1"/>
          </p:cNvSpPr>
          <p:nvPr/>
        </p:nvSpPr>
        <p:spPr bwMode="auto">
          <a:xfrm>
            <a:off x="6553200" y="3124200"/>
            <a:ext cx="228600" cy="609600"/>
          </a:xfrm>
          <a:prstGeom prst="downArrow">
            <a:avLst>
              <a:gd name="adj1" fmla="val 50000"/>
              <a:gd name="adj2" fmla="val 66667"/>
            </a:avLst>
          </a:prstGeom>
          <a:solidFill>
            <a:srgbClr val="00FFFF"/>
          </a:solidFill>
          <a:ln w="9525">
            <a:solidFill>
              <a:schemeClr val="tx1"/>
            </a:solidFill>
            <a:miter lim="800000"/>
            <a:headEnd/>
            <a:tailEnd/>
          </a:ln>
        </p:spPr>
        <p:txBody>
          <a:bodyPr wrap="none" anchor="ctr"/>
          <a:lstStyle/>
          <a:p>
            <a:endParaRPr lang="it-IT" altLang="it-IT">
              <a:solidFill>
                <a:prstClr val="black"/>
              </a:solidFill>
            </a:endParaRPr>
          </a:p>
        </p:txBody>
      </p:sp>
      <p:sp>
        <p:nvSpPr>
          <p:cNvPr id="21514" name="Text Box 10"/>
          <p:cNvSpPr txBox="1">
            <a:spLocks noChangeArrowheads="1"/>
          </p:cNvSpPr>
          <p:nvPr/>
        </p:nvSpPr>
        <p:spPr bwMode="auto">
          <a:xfrm>
            <a:off x="5029200" y="3810000"/>
            <a:ext cx="3124200" cy="396875"/>
          </a:xfrm>
          <a:prstGeom prst="rect">
            <a:avLst/>
          </a:prstGeom>
          <a:noFill/>
          <a:ln w="9525">
            <a:noFill/>
            <a:miter lim="800000"/>
            <a:headEnd/>
            <a:tailEnd/>
          </a:ln>
        </p:spPr>
        <p:txBody>
          <a:bodyPr>
            <a:spAutoFit/>
          </a:bodyPr>
          <a:lstStyle/>
          <a:p>
            <a:pPr algn="ctr">
              <a:spcBef>
                <a:spcPct val="50000"/>
              </a:spcBef>
            </a:pPr>
            <a:r>
              <a:rPr lang="it-IT" altLang="it-IT" sz="2000" b="1" dirty="0">
                <a:solidFill>
                  <a:srgbClr val="C00000"/>
                </a:solidFill>
                <a:latin typeface="Times New Roman" pitchFamily="18" charset="0"/>
                <a:cs typeface="Times New Roman" pitchFamily="18" charset="0"/>
              </a:rPr>
              <a:t>RISARCIMENTO DANNI</a:t>
            </a:r>
          </a:p>
        </p:txBody>
      </p:sp>
      <p:sp>
        <p:nvSpPr>
          <p:cNvPr id="21515" name="AutoShape 11"/>
          <p:cNvSpPr>
            <a:spLocks noChangeArrowheads="1"/>
          </p:cNvSpPr>
          <p:nvPr/>
        </p:nvSpPr>
        <p:spPr bwMode="auto">
          <a:xfrm>
            <a:off x="6553200" y="4267200"/>
            <a:ext cx="228600" cy="609600"/>
          </a:xfrm>
          <a:prstGeom prst="downArrow">
            <a:avLst>
              <a:gd name="adj1" fmla="val 50000"/>
              <a:gd name="adj2" fmla="val 66667"/>
            </a:avLst>
          </a:prstGeom>
          <a:solidFill>
            <a:srgbClr val="00FFFF"/>
          </a:solidFill>
          <a:ln w="9525">
            <a:solidFill>
              <a:schemeClr val="tx1"/>
            </a:solidFill>
            <a:miter lim="800000"/>
            <a:headEnd/>
            <a:tailEnd/>
          </a:ln>
        </p:spPr>
        <p:txBody>
          <a:bodyPr wrap="none" anchor="ctr"/>
          <a:lstStyle/>
          <a:p>
            <a:endParaRPr lang="it-IT" altLang="it-IT">
              <a:solidFill>
                <a:prstClr val="black"/>
              </a:solidFill>
            </a:endParaRPr>
          </a:p>
        </p:txBody>
      </p:sp>
      <p:sp>
        <p:nvSpPr>
          <p:cNvPr id="21516" name="Text Box 12"/>
          <p:cNvSpPr txBox="1">
            <a:spLocks noChangeArrowheads="1"/>
          </p:cNvSpPr>
          <p:nvPr/>
        </p:nvSpPr>
        <p:spPr bwMode="auto">
          <a:xfrm>
            <a:off x="5029200" y="5029200"/>
            <a:ext cx="3886200" cy="701675"/>
          </a:xfrm>
          <a:prstGeom prst="rect">
            <a:avLst/>
          </a:prstGeom>
          <a:noFill/>
          <a:ln w="9525">
            <a:noFill/>
            <a:miter lim="800000"/>
            <a:headEnd/>
            <a:tailEnd/>
          </a:ln>
        </p:spPr>
        <p:txBody>
          <a:bodyPr>
            <a:spAutoFit/>
          </a:bodyPr>
          <a:lstStyle/>
          <a:p>
            <a:pPr algn="just">
              <a:spcBef>
                <a:spcPct val="50000"/>
              </a:spcBef>
            </a:pPr>
            <a:r>
              <a:rPr lang="it-IT" altLang="it-IT" sz="2000" b="1">
                <a:solidFill>
                  <a:srgbClr val="9900FF"/>
                </a:solidFill>
                <a:latin typeface="Times New Roman" pitchFamily="18" charset="0"/>
                <a:cs typeface="Times New Roman" pitchFamily="18" charset="0"/>
              </a:rPr>
              <a:t>E’ commisurato al pregiudizio subito dalle vittime</a:t>
            </a:r>
          </a:p>
        </p:txBody>
      </p:sp>
      <p:sp>
        <p:nvSpPr>
          <p:cNvPr id="21517" name="Text Box 13"/>
          <p:cNvSpPr txBox="1">
            <a:spLocks noChangeArrowheads="1"/>
          </p:cNvSpPr>
          <p:nvPr/>
        </p:nvSpPr>
        <p:spPr bwMode="auto">
          <a:xfrm>
            <a:off x="2843213" y="6524625"/>
            <a:ext cx="3268662" cy="457200"/>
          </a:xfrm>
          <a:prstGeom prst="rect">
            <a:avLst/>
          </a:prstGeom>
          <a:noFill/>
          <a:ln w="9525">
            <a:noFill/>
            <a:miter lim="800000"/>
            <a:headEnd/>
            <a:tailEnd/>
          </a:ln>
        </p:spPr>
        <p:txBody>
          <a:bodyPr>
            <a:spAutoFit/>
          </a:bodyPr>
          <a:lstStyle/>
          <a:p>
            <a:r>
              <a:rPr lang="it-IT" altLang="it-IT" sz="1200" b="1">
                <a:solidFill>
                  <a:srgbClr val="00FFCC"/>
                </a:solidFill>
                <a:cs typeface="Times New Roman" pitchFamily="18" charset="0"/>
              </a:rPr>
              <a:t>                      </a:t>
            </a:r>
            <a:r>
              <a:rPr lang="it-IT" altLang="it-IT" sz="1200" b="1">
                <a:solidFill>
                  <a:srgbClr val="FF0066"/>
                </a:solidFill>
                <a:cs typeface="Times New Roman" pitchFamily="18" charset="0"/>
              </a:rPr>
              <a:t>Marina Tavassi </a:t>
            </a:r>
          </a:p>
          <a:p>
            <a:endParaRPr lang="it-IT" altLang="it-IT" sz="1200">
              <a:solidFill>
                <a:srgbClr val="FF0066"/>
              </a:solidFill>
              <a:cs typeface="Times New Roman" pitchFamily="18" charset="0"/>
            </a:endParaRPr>
          </a:p>
        </p:txBody>
      </p:sp>
      <p:sp>
        <p:nvSpPr>
          <p:cNvPr id="3" name="Segnaposto numero diapositiva 2"/>
          <p:cNvSpPr>
            <a:spLocks noGrp="1"/>
          </p:cNvSpPr>
          <p:nvPr>
            <p:ph type="sldNum" sz="quarter" idx="12"/>
          </p:nvPr>
        </p:nvSpPr>
        <p:spPr/>
        <p:txBody>
          <a:bodyPr/>
          <a:lstStyle/>
          <a:p>
            <a:fld id="{1DB458D5-E966-4E3C-9ED4-064C5A8E9DDF}" type="slidenum">
              <a:rPr lang="it-IT" smtClean="0">
                <a:solidFill>
                  <a:prstClr val="black">
                    <a:tint val="75000"/>
                  </a:prstClr>
                </a:solidFill>
              </a:rPr>
              <a:pPr/>
              <a:t>4</a:t>
            </a:fld>
            <a:endParaRPr lang="it-IT">
              <a:solidFill>
                <a:prstClr val="black">
                  <a:tint val="75000"/>
                </a:prstClr>
              </a:solidFill>
            </a:endParaRPr>
          </a:p>
        </p:txBody>
      </p:sp>
    </p:spTree>
    <p:extLst>
      <p:ext uri="{BB962C8B-B14F-4D97-AF65-F5344CB8AC3E}">
        <p14:creationId xmlns:p14="http://schemas.microsoft.com/office/powerpoint/2010/main" val="375718217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95288" y="-100013"/>
            <a:ext cx="8458200" cy="1019176"/>
          </a:xfrm>
        </p:spPr>
        <p:txBody>
          <a:bodyPr/>
          <a:lstStyle/>
          <a:p>
            <a:r>
              <a:rPr lang="it-IT" altLang="it-IT" sz="3600" b="1" dirty="0">
                <a:solidFill>
                  <a:srgbClr val="C00000"/>
                </a:solidFill>
                <a:effectLst>
                  <a:outerShdw blurRad="38100" dist="38100" dir="2700000" algn="tl">
                    <a:srgbClr val="000000">
                      <a:alpha val="43137"/>
                    </a:srgbClr>
                  </a:outerShdw>
                </a:effectLst>
              </a:rPr>
              <a:t>Cassazione </a:t>
            </a:r>
            <a:r>
              <a:rPr lang="it-IT" altLang="it-IT" sz="3600" b="1" dirty="0" err="1">
                <a:solidFill>
                  <a:srgbClr val="C00000"/>
                </a:solidFill>
                <a:effectLst>
                  <a:outerShdw blurRad="38100" dist="38100" dir="2700000" algn="tl">
                    <a:srgbClr val="000000">
                      <a:alpha val="43137"/>
                    </a:srgbClr>
                  </a:outerShdw>
                </a:effectLst>
              </a:rPr>
              <a:t>sent</a:t>
            </a:r>
            <a:r>
              <a:rPr lang="it-IT" altLang="it-IT" sz="3600" b="1" dirty="0">
                <a:solidFill>
                  <a:srgbClr val="C00000"/>
                </a:solidFill>
                <a:effectLst>
                  <a:outerShdw blurRad="38100" dist="38100" dir="2700000" algn="tl">
                    <a:srgbClr val="000000">
                      <a:alpha val="43137"/>
                    </a:srgbClr>
                  </a:outerShdw>
                </a:effectLst>
              </a:rPr>
              <a:t>. 2.2.2007 n.2305 - II</a:t>
            </a:r>
          </a:p>
        </p:txBody>
      </p:sp>
      <p:sp>
        <p:nvSpPr>
          <p:cNvPr id="31747" name="Rectangle 3"/>
          <p:cNvSpPr>
            <a:spLocks noGrp="1" noChangeArrowheads="1"/>
          </p:cNvSpPr>
          <p:nvPr>
            <p:ph type="body" idx="1"/>
          </p:nvPr>
        </p:nvSpPr>
        <p:spPr>
          <a:xfrm>
            <a:off x="0" y="908050"/>
            <a:ext cx="9036496" cy="5949950"/>
          </a:xfrm>
        </p:spPr>
        <p:txBody>
          <a:bodyPr/>
          <a:lstStyle/>
          <a:p>
            <a:pPr algn="just">
              <a:lnSpc>
                <a:spcPct val="80000"/>
              </a:lnSpc>
            </a:pPr>
            <a:r>
              <a:rPr lang="it-IT" altLang="it-IT" sz="2800" b="1" dirty="0">
                <a:solidFill>
                  <a:srgbClr val="002060"/>
                </a:solidFill>
              </a:rPr>
              <a:t>Nesso di causalità: accertamento in termini probabilistici o presuntivi (salva la prova contraria dell’assicuratore)</a:t>
            </a:r>
          </a:p>
          <a:p>
            <a:pPr algn="just">
              <a:lnSpc>
                <a:spcPct val="80000"/>
              </a:lnSpc>
            </a:pPr>
            <a:r>
              <a:rPr lang="it-IT" altLang="it-IT" sz="2800" b="1" dirty="0">
                <a:solidFill>
                  <a:srgbClr val="002060"/>
                </a:solidFill>
              </a:rPr>
              <a:t> Liquidazione del danno: in via equitativa </a:t>
            </a:r>
            <a:r>
              <a:rPr lang="it-IT" altLang="it-IT" sz="2400" b="1" dirty="0">
                <a:solidFill>
                  <a:srgbClr val="002060"/>
                </a:solidFill>
              </a:rPr>
              <a:t>(ipotesi di scuola: il danno non può essere provato nel suo preciso ammontare)</a:t>
            </a:r>
          </a:p>
          <a:p>
            <a:pPr algn="just">
              <a:lnSpc>
                <a:spcPct val="80000"/>
              </a:lnSpc>
            </a:pPr>
            <a:r>
              <a:rPr lang="it-IT" altLang="it-IT" sz="2800" b="1" dirty="0">
                <a:solidFill>
                  <a:srgbClr val="002060"/>
                </a:solidFill>
              </a:rPr>
              <a:t>Liquidazione in base ad una percentuale del premio pagato, al netto di imposte ed oneri a carico dell’assicuratore</a:t>
            </a:r>
          </a:p>
          <a:p>
            <a:pPr algn="just">
              <a:lnSpc>
                <a:spcPct val="80000"/>
              </a:lnSpc>
            </a:pPr>
            <a:r>
              <a:rPr lang="it-IT" altLang="it-IT" sz="2800" b="1" dirty="0">
                <a:solidFill>
                  <a:srgbClr val="002060"/>
                </a:solidFill>
              </a:rPr>
              <a:t>Prescrizione: cinque anni (</a:t>
            </a:r>
            <a:r>
              <a:rPr lang="it-IT" altLang="it-IT" sz="2800" b="1" dirty="0" smtClean="0">
                <a:solidFill>
                  <a:srgbClr val="002060"/>
                </a:solidFill>
              </a:rPr>
              <a:t>ex artt</a:t>
            </a:r>
            <a:r>
              <a:rPr lang="it-IT" altLang="it-IT" sz="2800" b="1" dirty="0">
                <a:solidFill>
                  <a:srgbClr val="002060"/>
                </a:solidFill>
              </a:rPr>
              <a:t>. 2935 e 2947 </a:t>
            </a:r>
            <a:r>
              <a:rPr lang="it-IT" altLang="it-IT" sz="2800" b="1" dirty="0" err="1">
                <a:solidFill>
                  <a:srgbClr val="002060"/>
                </a:solidFill>
              </a:rPr>
              <a:t>cod.civ</a:t>
            </a:r>
            <a:r>
              <a:rPr lang="it-IT" altLang="it-IT" sz="2800" b="1" dirty="0">
                <a:solidFill>
                  <a:srgbClr val="002060"/>
                </a:solidFill>
              </a:rPr>
              <a:t>.)</a:t>
            </a:r>
          </a:p>
          <a:p>
            <a:pPr algn="just">
              <a:lnSpc>
                <a:spcPct val="80000"/>
              </a:lnSpc>
            </a:pPr>
            <a:r>
              <a:rPr lang="it-IT" altLang="it-IT" sz="2400" b="1" dirty="0">
                <a:solidFill>
                  <a:srgbClr val="002060"/>
                </a:solidFill>
              </a:rPr>
              <a:t>Decorrenza: dal giorno </a:t>
            </a:r>
            <a:r>
              <a:rPr lang="it-IT" altLang="it-IT" sz="2800" b="1" dirty="0">
                <a:solidFill>
                  <a:srgbClr val="002060"/>
                </a:solidFill>
              </a:rPr>
              <a:t>in</a:t>
            </a:r>
            <a:r>
              <a:rPr lang="it-IT" altLang="it-IT" sz="2400" b="1" dirty="0">
                <a:solidFill>
                  <a:srgbClr val="002060"/>
                </a:solidFill>
              </a:rPr>
              <a:t> cui il danneggiato, con ordinaria diligenza, abbia avuto ragionevole ed adeguata conoscenza del danno e della sua </a:t>
            </a:r>
            <a:r>
              <a:rPr lang="it-IT" altLang="it-IT" sz="2400" b="1" dirty="0" smtClean="0">
                <a:solidFill>
                  <a:srgbClr val="002060"/>
                </a:solidFill>
              </a:rPr>
              <a:t>ingiustizia </a:t>
            </a:r>
            <a:r>
              <a:rPr lang="it-IT" altLang="it-IT" sz="2000" b="1" dirty="0" smtClean="0">
                <a:solidFill>
                  <a:srgbClr val="002060"/>
                </a:solidFill>
              </a:rPr>
              <a:t>   </a:t>
            </a:r>
            <a:r>
              <a:rPr lang="it-IT" altLang="it-IT" sz="2400" b="1" dirty="0" smtClean="0">
                <a:solidFill>
                  <a:srgbClr val="002060"/>
                </a:solidFill>
              </a:rPr>
              <a:t> </a:t>
            </a:r>
            <a:r>
              <a:rPr lang="it-IT" altLang="it-IT" sz="2400" b="1" dirty="0">
                <a:solidFill>
                  <a:srgbClr val="002060"/>
                </a:solidFill>
              </a:rPr>
              <a:t>(indipendentemente dalla definitività della sanzione in sede </a:t>
            </a:r>
            <a:r>
              <a:rPr lang="it-IT" altLang="it-IT" sz="2400" b="1" dirty="0" err="1">
                <a:solidFill>
                  <a:srgbClr val="002060"/>
                </a:solidFill>
              </a:rPr>
              <a:t>giudiziaria-amministrativa</a:t>
            </a:r>
            <a:r>
              <a:rPr lang="it-IT" altLang="it-IT" sz="2400" b="1" dirty="0" smtClean="0">
                <a:solidFill>
                  <a:srgbClr val="002060"/>
                </a:solidFill>
              </a:rPr>
              <a:t>)</a:t>
            </a:r>
          </a:p>
          <a:p>
            <a:pPr algn="just">
              <a:lnSpc>
                <a:spcPct val="80000"/>
              </a:lnSpc>
              <a:buFontTx/>
              <a:buNone/>
            </a:pPr>
            <a:endParaRPr lang="it-IT" altLang="it-IT" sz="2400" b="1" dirty="0">
              <a:solidFill>
                <a:srgbClr val="002060"/>
              </a:solidFill>
            </a:endParaRPr>
          </a:p>
        </p:txBody>
      </p:sp>
      <p:sp>
        <p:nvSpPr>
          <p:cNvPr id="5" name="Text Box 12"/>
          <p:cNvSpPr txBox="1">
            <a:spLocks noChangeArrowheads="1"/>
          </p:cNvSpPr>
          <p:nvPr/>
        </p:nvSpPr>
        <p:spPr bwMode="auto">
          <a:xfrm>
            <a:off x="8081963" y="6546850"/>
            <a:ext cx="954087"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sz="1200" b="1" dirty="0">
                <a:solidFill>
                  <a:srgbClr val="FF3300"/>
                </a:solidFill>
                <a:latin typeface="Arial" charset="0"/>
              </a:rPr>
              <a:t> </a:t>
            </a:r>
            <a:r>
              <a:rPr lang="it-IT" altLang="it-IT" sz="1200" b="1" dirty="0" err="1">
                <a:solidFill>
                  <a:srgbClr val="C00000"/>
                </a:solidFill>
                <a:latin typeface="Arial" charset="0"/>
              </a:rPr>
              <a:t>M.Tavassi</a:t>
            </a:r>
            <a:endParaRPr lang="it-IT" altLang="it-IT" sz="1200" b="1" dirty="0">
              <a:solidFill>
                <a:srgbClr val="C00000"/>
              </a:solidFill>
              <a:latin typeface="Arial" charset="0"/>
            </a:endParaRPr>
          </a:p>
          <a:p>
            <a:endParaRPr lang="it-IT" altLang="it-IT" sz="1800" dirty="0">
              <a:latin typeface="Arial" charset="0"/>
            </a:endParaRPr>
          </a:p>
        </p:txBody>
      </p:sp>
    </p:spTree>
    <p:extLst>
      <p:ext uri="{BB962C8B-B14F-4D97-AF65-F5344CB8AC3E}">
        <p14:creationId xmlns:p14="http://schemas.microsoft.com/office/powerpoint/2010/main" val="158322236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idx="4294967295"/>
          </p:nvPr>
        </p:nvSpPr>
        <p:spPr>
          <a:xfrm>
            <a:off x="323850" y="0"/>
            <a:ext cx="8458200" cy="1081088"/>
          </a:xfrm>
        </p:spPr>
        <p:txBody>
          <a:bodyPr lIns="91440" tIns="45720" rIns="91440" bIns="45720"/>
          <a:lstStyle/>
          <a:p>
            <a:pPr eaLnBrk="1" hangingPunct="1"/>
            <a:r>
              <a:rPr lang="it-IT" altLang="it-IT" sz="3200" b="1" smtClean="0">
                <a:solidFill>
                  <a:srgbClr val="9900CC"/>
                </a:solidFill>
              </a:rPr>
              <a:t>Cass. I sez. civ. 13 febbraio 2009 n. 3640</a:t>
            </a:r>
          </a:p>
        </p:txBody>
      </p:sp>
      <p:sp>
        <p:nvSpPr>
          <p:cNvPr id="33795" name="Rectangle 3"/>
          <p:cNvSpPr>
            <a:spLocks noGrp="1" noChangeArrowheads="1"/>
          </p:cNvSpPr>
          <p:nvPr>
            <p:ph type="body" idx="4294967295"/>
          </p:nvPr>
        </p:nvSpPr>
        <p:spPr>
          <a:xfrm>
            <a:off x="539750" y="1052513"/>
            <a:ext cx="8208963" cy="5445125"/>
          </a:xfrm>
        </p:spPr>
        <p:txBody>
          <a:bodyPr lIns="91440" tIns="45720" rIns="91440" bIns="45720"/>
          <a:lstStyle/>
          <a:p>
            <a:pPr algn="just" eaLnBrk="1" hangingPunct="1">
              <a:lnSpc>
                <a:spcPct val="80000"/>
              </a:lnSpc>
              <a:buFont typeface="Wingdings" pitchFamily="2" charset="2"/>
              <a:buNone/>
            </a:pPr>
            <a:r>
              <a:rPr lang="it-IT" altLang="it-IT" sz="2400" b="1" dirty="0" smtClean="0">
                <a:solidFill>
                  <a:srgbClr val="FF0066"/>
                </a:solidFill>
              </a:rPr>
              <a:t> </a:t>
            </a:r>
            <a:r>
              <a:rPr lang="it-IT" altLang="it-IT" sz="2400" b="1" dirty="0" err="1" smtClean="0">
                <a:solidFill>
                  <a:srgbClr val="C00000"/>
                </a:solidFill>
              </a:rPr>
              <a:t>Sent</a:t>
            </a:r>
            <a:r>
              <a:rPr lang="it-IT" altLang="it-IT" sz="2400" b="1" dirty="0" smtClean="0">
                <a:solidFill>
                  <a:srgbClr val="C00000"/>
                </a:solidFill>
              </a:rPr>
              <a:t>. n. 3640 del 13.2.2009 </a:t>
            </a:r>
            <a:r>
              <a:rPr lang="it-IT" altLang="it-IT" sz="2400" b="1" i="1" dirty="0" smtClean="0">
                <a:solidFill>
                  <a:srgbClr val="C00000"/>
                </a:solidFill>
              </a:rPr>
              <a:t>Associazione Nazionale Consulenti del Lavoro-ANCL</a:t>
            </a:r>
            <a:r>
              <a:rPr lang="it-IT" altLang="it-IT" sz="2400" b="1" dirty="0" smtClean="0">
                <a:solidFill>
                  <a:srgbClr val="C00000"/>
                </a:solidFill>
              </a:rPr>
              <a:t> c. </a:t>
            </a:r>
            <a:r>
              <a:rPr lang="it-IT" altLang="it-IT" sz="2400" b="1" i="1" dirty="0" err="1" smtClean="0">
                <a:solidFill>
                  <a:srgbClr val="C00000"/>
                </a:solidFill>
              </a:rPr>
              <a:t>Inaz</a:t>
            </a:r>
            <a:r>
              <a:rPr lang="it-IT" altLang="it-IT" sz="2400" b="1" i="1" dirty="0" smtClean="0">
                <a:solidFill>
                  <a:srgbClr val="C00000"/>
                </a:solidFill>
              </a:rPr>
              <a:t> Paghe s.r.l.</a:t>
            </a:r>
            <a:r>
              <a:rPr lang="it-IT" altLang="it-IT" sz="2400" b="1" dirty="0" smtClean="0">
                <a:solidFill>
                  <a:srgbClr val="C00000"/>
                </a:solidFill>
              </a:rPr>
              <a:t> </a:t>
            </a:r>
          </a:p>
          <a:p>
            <a:pPr algn="just" eaLnBrk="1" hangingPunct="1">
              <a:lnSpc>
                <a:spcPct val="80000"/>
              </a:lnSpc>
              <a:buFont typeface="Wingdings" pitchFamily="2" charset="2"/>
              <a:buNone/>
            </a:pPr>
            <a:r>
              <a:rPr lang="it-IT" altLang="it-IT" sz="2400" b="1" dirty="0" smtClean="0">
                <a:solidFill>
                  <a:srgbClr val="C00000"/>
                </a:solidFill>
              </a:rPr>
              <a:t>Conformi: </a:t>
            </a:r>
            <a:r>
              <a:rPr lang="it-IT" altLang="it-IT" sz="2400" b="1" dirty="0" err="1" smtClean="0">
                <a:solidFill>
                  <a:srgbClr val="C00000"/>
                </a:solidFill>
              </a:rPr>
              <a:t>Cass</a:t>
            </a:r>
            <a:r>
              <a:rPr lang="it-IT" altLang="it-IT" sz="2400" b="1" dirty="0" smtClean="0">
                <a:solidFill>
                  <a:srgbClr val="C00000"/>
                </a:solidFill>
              </a:rPr>
              <a:t>. sez. III, n. 5941 e n. 5942/2011 </a:t>
            </a:r>
          </a:p>
          <a:p>
            <a:pPr algn="just" eaLnBrk="1" hangingPunct="1">
              <a:lnSpc>
                <a:spcPct val="80000"/>
              </a:lnSpc>
              <a:buFont typeface="Wingdings" pitchFamily="2" charset="2"/>
              <a:buNone/>
            </a:pPr>
            <a:r>
              <a:rPr lang="it-IT" altLang="it-IT" sz="2400" b="1" i="1" dirty="0" smtClean="0">
                <a:solidFill>
                  <a:srgbClr val="C00000"/>
                </a:solidFill>
              </a:rPr>
              <a:t>   </a:t>
            </a:r>
            <a:endParaRPr lang="it-IT" altLang="it-IT" sz="2400" b="1" dirty="0" smtClean="0">
              <a:solidFill>
                <a:srgbClr val="C00000"/>
              </a:solidFill>
            </a:endParaRPr>
          </a:p>
          <a:p>
            <a:pPr algn="just" eaLnBrk="1" hangingPunct="1">
              <a:lnSpc>
                <a:spcPct val="80000"/>
              </a:lnSpc>
              <a:buFont typeface="Times New Roman" pitchFamily="18" charset="0"/>
              <a:buNone/>
            </a:pPr>
            <a:r>
              <a:rPr lang="it-IT" altLang="it-IT" sz="2400" b="1" dirty="0" smtClean="0"/>
              <a:t>Le decisioni assunte dall’A.G.C.M. costituiscono  “</a:t>
            </a:r>
            <a:r>
              <a:rPr lang="it-IT" altLang="it-IT" sz="2400" b="1" dirty="0" smtClean="0">
                <a:solidFill>
                  <a:srgbClr val="9900CC"/>
                </a:solidFill>
              </a:rPr>
              <a:t>prova privilegiata</a:t>
            </a:r>
            <a:r>
              <a:rPr lang="it-IT" altLang="it-IT" sz="2400" b="1" dirty="0" smtClean="0"/>
              <a:t>” per l’azione risarcitoria </a:t>
            </a:r>
            <a:r>
              <a:rPr lang="it-IT" altLang="it-IT" sz="2400" b="1" i="1" dirty="0" err="1" smtClean="0"/>
              <a:t>follow</a:t>
            </a:r>
            <a:r>
              <a:rPr lang="it-IT" altLang="it-IT" sz="2400" b="1" i="1" dirty="0" smtClean="0"/>
              <a:t> on,</a:t>
            </a:r>
          </a:p>
          <a:p>
            <a:pPr algn="just" eaLnBrk="1" hangingPunct="1">
              <a:lnSpc>
                <a:spcPct val="80000"/>
              </a:lnSpc>
              <a:buFont typeface="Times New Roman" pitchFamily="18" charset="0"/>
              <a:buNone/>
            </a:pPr>
            <a:r>
              <a:rPr lang="it-IT" altLang="it-IT" sz="2400" b="1" dirty="0" smtClean="0"/>
              <a:t> tuttavia, a fronte di simile prova privilegiata è comunque </a:t>
            </a:r>
            <a:r>
              <a:rPr lang="it-IT" altLang="it-IT" sz="2400" b="1" dirty="0" smtClean="0">
                <a:solidFill>
                  <a:srgbClr val="9900CC"/>
                </a:solidFill>
              </a:rPr>
              <a:t>ammessa la prova contraria</a:t>
            </a:r>
          </a:p>
          <a:p>
            <a:pPr algn="just" eaLnBrk="1" hangingPunct="1">
              <a:lnSpc>
                <a:spcPct val="80000"/>
              </a:lnSpc>
              <a:buFont typeface="Times New Roman" pitchFamily="18" charset="0"/>
              <a:buNone/>
            </a:pPr>
            <a:endParaRPr lang="it-IT" altLang="it-IT" sz="2400" b="1" dirty="0" smtClean="0">
              <a:solidFill>
                <a:srgbClr val="9900CC"/>
              </a:solidFill>
            </a:endParaRPr>
          </a:p>
          <a:p>
            <a:pPr algn="just" eaLnBrk="1" hangingPunct="1">
              <a:lnSpc>
                <a:spcPct val="80000"/>
              </a:lnSpc>
              <a:buClr>
                <a:srgbClr val="9900CC"/>
              </a:buClr>
              <a:buFont typeface="Wingdings" pitchFamily="2" charset="2"/>
              <a:buNone/>
            </a:pPr>
            <a:r>
              <a:rPr lang="it-IT" altLang="it-IT" sz="2400" b="1" dirty="0" smtClean="0">
                <a:solidFill>
                  <a:srgbClr val="9900CC"/>
                </a:solidFill>
              </a:rPr>
              <a:t>Vincolatività anche delle decisioni delle AGN per il Libro Bianco (Staff </a:t>
            </a:r>
            <a:r>
              <a:rPr lang="it-IT" altLang="it-IT" sz="2400" b="1" dirty="0" err="1" smtClean="0">
                <a:solidFill>
                  <a:srgbClr val="9900CC"/>
                </a:solidFill>
              </a:rPr>
              <a:t>Working</a:t>
            </a:r>
            <a:r>
              <a:rPr lang="it-IT" altLang="it-IT" sz="2400" b="1" dirty="0" smtClean="0">
                <a:solidFill>
                  <a:srgbClr val="9900CC"/>
                </a:solidFill>
              </a:rPr>
              <a:t> </a:t>
            </a:r>
            <a:r>
              <a:rPr lang="it-IT" altLang="it-IT" sz="2400" b="1" dirty="0" err="1" smtClean="0">
                <a:solidFill>
                  <a:srgbClr val="9900CC"/>
                </a:solidFill>
              </a:rPr>
              <a:t>Paper</a:t>
            </a:r>
            <a:r>
              <a:rPr lang="it-IT" altLang="it-IT" sz="2400" b="1" dirty="0" smtClean="0">
                <a:solidFill>
                  <a:srgbClr val="9900CC"/>
                </a:solidFill>
              </a:rPr>
              <a:t>, </a:t>
            </a:r>
            <a:r>
              <a:rPr lang="it-IT" altLang="it-IT" sz="2400" b="1" dirty="0" err="1" smtClean="0">
                <a:solidFill>
                  <a:srgbClr val="9900CC"/>
                </a:solidFill>
              </a:rPr>
              <a:t>p.ti</a:t>
            </a:r>
            <a:r>
              <a:rPr lang="it-IT" altLang="it-IT" sz="2400" b="1" dirty="0" smtClean="0">
                <a:solidFill>
                  <a:srgbClr val="9900CC"/>
                </a:solidFill>
              </a:rPr>
              <a:t> 134-162)</a:t>
            </a:r>
          </a:p>
          <a:p>
            <a:pPr algn="just" eaLnBrk="1" hangingPunct="1">
              <a:lnSpc>
                <a:spcPct val="80000"/>
              </a:lnSpc>
              <a:buFont typeface="Times New Roman" pitchFamily="18" charset="0"/>
              <a:buNone/>
            </a:pPr>
            <a:r>
              <a:rPr lang="it-IT" altLang="it-IT" sz="2400" b="1" dirty="0" smtClean="0">
                <a:solidFill>
                  <a:srgbClr val="9900CC"/>
                </a:solidFill>
              </a:rPr>
              <a:t>Modello tedesco (art. 33.4 GWB, luglio 2005) sull’effetto vincolante delle decisioni antitrust delle AGN (anche degli altri Stati membri)</a:t>
            </a:r>
          </a:p>
          <a:p>
            <a:pPr eaLnBrk="1" hangingPunct="1">
              <a:lnSpc>
                <a:spcPct val="80000"/>
              </a:lnSpc>
              <a:buFont typeface="Times New Roman" pitchFamily="18" charset="0"/>
              <a:buNone/>
            </a:pPr>
            <a:endParaRPr lang="it-IT" altLang="it-IT" sz="2400" dirty="0" smtClean="0">
              <a:solidFill>
                <a:srgbClr val="9900CC"/>
              </a:solidFill>
            </a:endParaRPr>
          </a:p>
        </p:txBody>
      </p:sp>
    </p:spTree>
    <p:extLst>
      <p:ext uri="{BB962C8B-B14F-4D97-AF65-F5344CB8AC3E}">
        <p14:creationId xmlns:p14="http://schemas.microsoft.com/office/powerpoint/2010/main" val="28688309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43408"/>
            <a:ext cx="8229600" cy="1143000"/>
          </a:xfrm>
        </p:spPr>
        <p:txBody>
          <a:bodyPr/>
          <a:lstStyle/>
          <a:p>
            <a:r>
              <a:rPr lang="it-IT" sz="3200" b="1" dirty="0" smtClean="0">
                <a:solidFill>
                  <a:srgbClr val="C00000"/>
                </a:solidFill>
                <a:effectLst>
                  <a:outerShdw blurRad="38100" dist="38100" dir="2700000" algn="tl">
                    <a:srgbClr val="000000">
                      <a:alpha val="43137"/>
                    </a:srgbClr>
                  </a:outerShdw>
                </a:effectLst>
              </a:rPr>
              <a:t>NUOVE INDICAZIONI</a:t>
            </a:r>
            <a:endParaRPr lang="it-IT" sz="3200" b="1" dirty="0">
              <a:solidFill>
                <a:srgbClr val="C0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323528" y="620688"/>
            <a:ext cx="8352928" cy="6237312"/>
          </a:xfrm>
        </p:spPr>
        <p:txBody>
          <a:bodyPr/>
          <a:lstStyle/>
          <a:p>
            <a:pPr algn="just">
              <a:lnSpc>
                <a:spcPts val="2500"/>
              </a:lnSpc>
              <a:buFont typeface="Wingdings" pitchFamily="2" charset="2"/>
              <a:buChar char="Ø"/>
            </a:pPr>
            <a:r>
              <a:rPr lang="it-IT" altLang="it-IT" sz="2400" b="1" dirty="0" smtClean="0">
                <a:solidFill>
                  <a:srgbClr val="002060"/>
                </a:solidFill>
              </a:rPr>
              <a:t>Cass. 3.4.2013 n. 8110 (Pres. Berruti, est. </a:t>
            </a:r>
            <a:r>
              <a:rPr lang="it-IT" altLang="it-IT" sz="2400" b="1" dirty="0" err="1" smtClean="0">
                <a:solidFill>
                  <a:srgbClr val="002060"/>
                </a:solidFill>
              </a:rPr>
              <a:t>Lanzillo</a:t>
            </a:r>
            <a:r>
              <a:rPr lang="it-IT" altLang="it-IT" sz="2400" b="1" dirty="0" smtClean="0">
                <a:solidFill>
                  <a:srgbClr val="002060"/>
                </a:solidFill>
              </a:rPr>
              <a:t>), RAS/Coop. La Vittoria</a:t>
            </a:r>
            <a:r>
              <a:rPr lang="it-IT" altLang="it-IT" sz="2800" b="1" dirty="0" smtClean="0">
                <a:solidFill>
                  <a:srgbClr val="002060"/>
                </a:solidFill>
              </a:rPr>
              <a:t>: </a:t>
            </a:r>
          </a:p>
          <a:p>
            <a:pPr algn="just"/>
            <a:r>
              <a:rPr lang="it-IT" sz="2000" b="1" dirty="0" smtClean="0">
                <a:solidFill>
                  <a:srgbClr val="002060"/>
                </a:solidFill>
              </a:rPr>
              <a:t>App. Napoli: qualifica la domanda come contrattuale,  con prescrizione decennale.</a:t>
            </a:r>
            <a:endParaRPr lang="it-IT" altLang="it-IT" sz="2000" b="1" dirty="0" smtClean="0">
              <a:solidFill>
                <a:srgbClr val="002060"/>
              </a:solidFill>
            </a:endParaRPr>
          </a:p>
          <a:p>
            <a:pPr algn="just"/>
            <a:r>
              <a:rPr lang="it-IT" altLang="it-IT" sz="2000" b="1" dirty="0" smtClean="0">
                <a:solidFill>
                  <a:srgbClr val="002060"/>
                </a:solidFill>
              </a:rPr>
              <a:t>Responsabilità precontrattuale: “</a:t>
            </a:r>
            <a:r>
              <a:rPr lang="it-IT" sz="2000" b="1" dirty="0" smtClean="0">
                <a:solidFill>
                  <a:srgbClr val="002060"/>
                </a:solidFill>
              </a:rPr>
              <a:t>Il titolo della responsabilità si fonda sull'inadempimento non degli obblighi che derivano dal contratto di assicurazione, ma degli obblighi che stanno a monte di qualunque contrattazione, poiché attengono alla  violazione del giusto comportamento degli operatori economici sul mercato.”</a:t>
            </a:r>
            <a:endParaRPr lang="it-IT" altLang="it-IT" sz="2000" b="1" dirty="0" smtClean="0">
              <a:solidFill>
                <a:srgbClr val="002060"/>
              </a:solidFill>
            </a:endParaRPr>
          </a:p>
          <a:p>
            <a:pPr algn="just"/>
            <a:r>
              <a:rPr lang="it-IT" sz="2000" b="1" dirty="0" smtClean="0">
                <a:solidFill>
                  <a:srgbClr val="002060"/>
                </a:solidFill>
              </a:rPr>
              <a:t>Prescrizione: “L'illecito mantiene la sua configurazione particolare, presumibilmente assimilabile ad una fattispecie di responsabilità precontrattuale. Ciò che è da escludere è che essa sia assoggettabile alla disciplina tipica dei contratti del settore assicurativo, o di altre figure contrattuali speciali, soprattutto per quanto concerne i termini di  prescrizione dell'azione risarcitoria.” </a:t>
            </a:r>
            <a:r>
              <a:rPr lang="it-IT" sz="2000" b="1" i="1" dirty="0" smtClean="0">
                <a:solidFill>
                  <a:srgbClr val="002060"/>
                </a:solidFill>
              </a:rPr>
              <a:t>(Causa in materia di pagamento di premio assicurativo con prescrizione annuale/biennale ex art. 2952 c.c.)</a:t>
            </a:r>
          </a:p>
          <a:p>
            <a:pPr algn="just"/>
            <a:endParaRPr lang="it-IT" sz="2000" b="1" dirty="0" smtClean="0">
              <a:solidFill>
                <a:srgbClr val="002060"/>
              </a:solidFill>
            </a:endParaRPr>
          </a:p>
        </p:txBody>
      </p:sp>
      <p:sp>
        <p:nvSpPr>
          <p:cNvPr id="5" name="Text Box 12"/>
          <p:cNvSpPr txBox="1">
            <a:spLocks noChangeArrowheads="1"/>
          </p:cNvSpPr>
          <p:nvPr/>
        </p:nvSpPr>
        <p:spPr bwMode="auto">
          <a:xfrm>
            <a:off x="8081963" y="6546850"/>
            <a:ext cx="954087"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sz="1200" b="1" dirty="0">
                <a:solidFill>
                  <a:srgbClr val="FF3300"/>
                </a:solidFill>
                <a:latin typeface="Arial" charset="0"/>
              </a:rPr>
              <a:t> </a:t>
            </a:r>
            <a:r>
              <a:rPr lang="it-IT" altLang="it-IT" sz="1200" b="1" dirty="0" err="1">
                <a:solidFill>
                  <a:srgbClr val="C00000"/>
                </a:solidFill>
                <a:latin typeface="Arial" charset="0"/>
              </a:rPr>
              <a:t>M.Tavassi</a:t>
            </a:r>
            <a:endParaRPr lang="it-IT" altLang="it-IT" sz="1200" b="1" dirty="0">
              <a:solidFill>
                <a:srgbClr val="C00000"/>
              </a:solidFill>
              <a:latin typeface="Arial" charset="0"/>
            </a:endParaRPr>
          </a:p>
          <a:p>
            <a:endParaRPr lang="it-IT" altLang="it-IT" sz="1800" dirty="0">
              <a:latin typeface="Arial"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0" y="-242888"/>
            <a:ext cx="9144000" cy="1163638"/>
          </a:xfrm>
        </p:spPr>
        <p:txBody>
          <a:bodyPr/>
          <a:lstStyle/>
          <a:p>
            <a:r>
              <a:rPr lang="it-IT" altLang="it-IT" sz="4000" b="1" dirty="0">
                <a:solidFill>
                  <a:srgbClr val="C00000"/>
                </a:solidFill>
                <a:effectLst>
                  <a:outerShdw blurRad="38100" dist="38100" dir="2700000" algn="tl">
                    <a:srgbClr val="000000">
                      <a:alpha val="43137"/>
                    </a:srgbClr>
                  </a:outerShdw>
                </a:effectLst>
              </a:rPr>
              <a:t>GIURISPRUDENZA DI MERITO - I</a:t>
            </a:r>
          </a:p>
        </p:txBody>
      </p:sp>
      <p:sp>
        <p:nvSpPr>
          <p:cNvPr id="32771" name="Rectangle 3"/>
          <p:cNvSpPr>
            <a:spLocks noGrp="1" noChangeArrowheads="1"/>
          </p:cNvSpPr>
          <p:nvPr>
            <p:ph type="body" idx="1"/>
          </p:nvPr>
        </p:nvSpPr>
        <p:spPr>
          <a:xfrm>
            <a:off x="-14848" y="1196752"/>
            <a:ext cx="9144000" cy="5015984"/>
          </a:xfrm>
        </p:spPr>
        <p:txBody>
          <a:bodyPr/>
          <a:lstStyle/>
          <a:p>
            <a:pPr algn="just">
              <a:lnSpc>
                <a:spcPct val="90000"/>
              </a:lnSpc>
            </a:pPr>
            <a:r>
              <a:rPr lang="it-IT" altLang="it-IT" sz="2400" b="1" dirty="0" err="1">
                <a:solidFill>
                  <a:srgbClr val="002060"/>
                </a:solidFill>
              </a:rPr>
              <a:t>C.App</a:t>
            </a:r>
            <a:r>
              <a:rPr lang="it-IT" altLang="it-IT" sz="2400" b="1" dirty="0">
                <a:solidFill>
                  <a:srgbClr val="002060"/>
                </a:solidFill>
              </a:rPr>
              <a:t>. Milano, </a:t>
            </a:r>
            <a:r>
              <a:rPr lang="it-IT" altLang="it-IT" sz="2400" b="1" dirty="0" err="1">
                <a:solidFill>
                  <a:srgbClr val="002060"/>
                </a:solidFill>
              </a:rPr>
              <a:t>sent</a:t>
            </a:r>
            <a:r>
              <a:rPr lang="it-IT" altLang="it-IT" sz="2400" b="1" dirty="0">
                <a:solidFill>
                  <a:srgbClr val="002060"/>
                </a:solidFill>
              </a:rPr>
              <a:t>. 24.12.1996, </a:t>
            </a:r>
            <a:r>
              <a:rPr lang="it-IT" altLang="it-IT" sz="2400" b="1" i="1" dirty="0" err="1">
                <a:solidFill>
                  <a:srgbClr val="002060"/>
                </a:solidFill>
              </a:rPr>
              <a:t>Telsystem</a:t>
            </a:r>
            <a:r>
              <a:rPr lang="it-IT" altLang="it-IT" sz="2400" b="1" i="1" dirty="0">
                <a:solidFill>
                  <a:srgbClr val="002060"/>
                </a:solidFill>
              </a:rPr>
              <a:t> c. S.I.P.</a:t>
            </a:r>
            <a:r>
              <a:rPr lang="it-IT" altLang="it-IT" sz="2400" b="1" dirty="0">
                <a:solidFill>
                  <a:srgbClr val="002060"/>
                </a:solidFill>
              </a:rPr>
              <a:t>: danno liquidato in relazione al danno emergente (costi sostenuti) e al lucro cessante (perdita di opportunità), tot. €. 1.700.000.</a:t>
            </a:r>
            <a:r>
              <a:rPr lang="it-IT" altLang="it-IT" sz="2400" dirty="0">
                <a:solidFill>
                  <a:srgbClr val="002060"/>
                </a:solidFill>
              </a:rPr>
              <a:t> </a:t>
            </a:r>
          </a:p>
          <a:p>
            <a:pPr algn="just">
              <a:lnSpc>
                <a:spcPct val="90000"/>
              </a:lnSpc>
            </a:pPr>
            <a:r>
              <a:rPr lang="it-IT" altLang="it-IT" sz="2400" b="1" dirty="0" err="1">
                <a:solidFill>
                  <a:srgbClr val="002060"/>
                </a:solidFill>
              </a:rPr>
              <a:t>C.App.Milano</a:t>
            </a:r>
            <a:r>
              <a:rPr lang="it-IT" altLang="it-IT" sz="2400" b="1" dirty="0">
                <a:solidFill>
                  <a:srgbClr val="002060"/>
                </a:solidFill>
              </a:rPr>
              <a:t>, </a:t>
            </a:r>
            <a:r>
              <a:rPr lang="it-IT" altLang="it-IT" sz="2400" b="1" dirty="0" err="1">
                <a:solidFill>
                  <a:srgbClr val="002060"/>
                </a:solidFill>
              </a:rPr>
              <a:t>sent</a:t>
            </a:r>
            <a:r>
              <a:rPr lang="it-IT" altLang="it-IT" sz="2400" b="1" dirty="0">
                <a:solidFill>
                  <a:srgbClr val="002060"/>
                </a:solidFill>
              </a:rPr>
              <a:t>. 16.6.2000, </a:t>
            </a:r>
            <a:r>
              <a:rPr lang="it-IT" altLang="it-IT" sz="2400" b="1" i="1" dirty="0" err="1">
                <a:solidFill>
                  <a:srgbClr val="002060"/>
                </a:solidFill>
              </a:rPr>
              <a:t>Tramaplast</a:t>
            </a:r>
            <a:r>
              <a:rPr lang="it-IT" altLang="it-IT" sz="2400" b="1" i="1" dirty="0">
                <a:solidFill>
                  <a:srgbClr val="002060"/>
                </a:solidFill>
              </a:rPr>
              <a:t> c. </a:t>
            </a:r>
            <a:r>
              <a:rPr lang="it-IT" altLang="it-IT" sz="2400" b="1" i="1" dirty="0" err="1">
                <a:solidFill>
                  <a:srgbClr val="002060"/>
                </a:solidFill>
              </a:rPr>
              <a:t>Agriplast</a:t>
            </a:r>
            <a:r>
              <a:rPr lang="it-IT" altLang="it-IT" sz="2400" b="1" dirty="0">
                <a:solidFill>
                  <a:srgbClr val="002060"/>
                </a:solidFill>
              </a:rPr>
              <a:t>:</a:t>
            </a:r>
          </a:p>
          <a:p>
            <a:pPr algn="just">
              <a:lnSpc>
                <a:spcPct val="90000"/>
              </a:lnSpc>
              <a:buFontTx/>
              <a:buNone/>
            </a:pPr>
            <a:r>
              <a:rPr lang="it-IT" altLang="it-IT" sz="2400" b="1" i="1" dirty="0">
                <a:solidFill>
                  <a:srgbClr val="002060"/>
                </a:solidFill>
              </a:rPr>
              <a:t>    </a:t>
            </a:r>
            <a:r>
              <a:rPr lang="it-IT" altLang="it-IT" sz="2400" b="1" dirty="0">
                <a:solidFill>
                  <a:srgbClr val="002060"/>
                </a:solidFill>
              </a:rPr>
              <a:t>affermazione del diritto al risarcimento, ma rigetto della domanda per mancanza di prova circa il nesso di causalità e l’ammontare del danno.</a:t>
            </a:r>
          </a:p>
          <a:p>
            <a:pPr algn="just">
              <a:lnSpc>
                <a:spcPct val="90000"/>
              </a:lnSpc>
            </a:pPr>
            <a:r>
              <a:rPr lang="it-IT" altLang="it-IT" sz="2400" b="1" dirty="0">
                <a:solidFill>
                  <a:srgbClr val="002060"/>
                </a:solidFill>
              </a:rPr>
              <a:t>C. </a:t>
            </a:r>
            <a:r>
              <a:rPr lang="it-IT" altLang="it-IT" sz="2400" b="1" dirty="0" err="1">
                <a:solidFill>
                  <a:srgbClr val="002060"/>
                </a:solidFill>
              </a:rPr>
              <a:t>App</a:t>
            </a:r>
            <a:r>
              <a:rPr lang="it-IT" altLang="it-IT" sz="2400" b="1" dirty="0">
                <a:solidFill>
                  <a:srgbClr val="002060"/>
                </a:solidFill>
              </a:rPr>
              <a:t>. Milano, </a:t>
            </a:r>
            <a:r>
              <a:rPr lang="it-IT" altLang="it-IT" sz="2400" b="1" dirty="0" err="1">
                <a:solidFill>
                  <a:srgbClr val="002060"/>
                </a:solidFill>
              </a:rPr>
              <a:t>sent</a:t>
            </a:r>
            <a:r>
              <a:rPr lang="it-IT" altLang="it-IT" sz="2400" b="1" dirty="0">
                <a:solidFill>
                  <a:srgbClr val="002060"/>
                </a:solidFill>
              </a:rPr>
              <a:t>. 30.4.2003, </a:t>
            </a:r>
            <a:r>
              <a:rPr lang="it-IT" altLang="it-IT" sz="2400" b="1" i="1" dirty="0">
                <a:solidFill>
                  <a:srgbClr val="002060"/>
                </a:solidFill>
              </a:rPr>
              <a:t>Bluvacanze c. Viaggi del Ventaglio, Turisanda, </a:t>
            </a:r>
            <a:r>
              <a:rPr lang="it-IT" altLang="it-IT" sz="2400" b="1" i="1" dirty="0" err="1">
                <a:solidFill>
                  <a:srgbClr val="002060"/>
                </a:solidFill>
              </a:rPr>
              <a:t>Hotelplan</a:t>
            </a:r>
            <a:r>
              <a:rPr lang="it-IT" altLang="it-IT" sz="2400" b="1" dirty="0">
                <a:solidFill>
                  <a:srgbClr val="002060"/>
                </a:solidFill>
              </a:rPr>
              <a:t>: danno liquidato per lucro cessante (€. 200.000, contrazione degli utili della attrice – proiezione nel futuro dei dati registrati in epoca pregressa) e danno all’immagine (€</a:t>
            </a:r>
            <a:r>
              <a:rPr lang="it-IT" altLang="it-IT" sz="2400" b="1" dirty="0" smtClean="0">
                <a:solidFill>
                  <a:srgbClr val="002060"/>
                </a:solidFill>
              </a:rPr>
              <a:t>.50.000</a:t>
            </a:r>
            <a:r>
              <a:rPr lang="it-IT" altLang="it-IT" sz="2400" b="1" dirty="0">
                <a:solidFill>
                  <a:srgbClr val="002060"/>
                </a:solidFill>
              </a:rPr>
              <a:t>, campagna stampa denigratoria)</a:t>
            </a:r>
          </a:p>
          <a:p>
            <a:pPr algn="just">
              <a:lnSpc>
                <a:spcPct val="90000"/>
              </a:lnSpc>
              <a:buFontTx/>
              <a:buNone/>
            </a:pPr>
            <a:endParaRPr lang="it-IT" altLang="it-IT" sz="2400" b="1" dirty="0">
              <a:solidFill>
                <a:srgbClr val="002060"/>
              </a:solidFill>
            </a:endParaRPr>
          </a:p>
        </p:txBody>
      </p:sp>
      <p:sp>
        <p:nvSpPr>
          <p:cNvPr id="5" name="Text Box 12"/>
          <p:cNvSpPr txBox="1">
            <a:spLocks noChangeArrowheads="1"/>
          </p:cNvSpPr>
          <p:nvPr/>
        </p:nvSpPr>
        <p:spPr bwMode="auto">
          <a:xfrm>
            <a:off x="8081963" y="6546850"/>
            <a:ext cx="954087"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sz="1200" b="1" dirty="0">
                <a:solidFill>
                  <a:srgbClr val="FF3300"/>
                </a:solidFill>
                <a:latin typeface="Arial" charset="0"/>
              </a:rPr>
              <a:t> </a:t>
            </a:r>
            <a:r>
              <a:rPr lang="it-IT" altLang="it-IT" sz="1200" b="1" dirty="0" err="1">
                <a:solidFill>
                  <a:srgbClr val="C00000"/>
                </a:solidFill>
                <a:latin typeface="Arial" charset="0"/>
              </a:rPr>
              <a:t>M.Tavassi</a:t>
            </a:r>
            <a:endParaRPr lang="it-IT" altLang="it-IT" sz="1200" b="1" dirty="0">
              <a:solidFill>
                <a:srgbClr val="C00000"/>
              </a:solidFill>
              <a:latin typeface="Arial" charset="0"/>
            </a:endParaRPr>
          </a:p>
          <a:p>
            <a:endParaRPr lang="it-IT" altLang="it-IT" sz="1800" dirty="0">
              <a:latin typeface="Arial" charset="0"/>
            </a:endParaRPr>
          </a:p>
        </p:txBody>
      </p:sp>
    </p:spTree>
    <p:extLst>
      <p:ext uri="{BB962C8B-B14F-4D97-AF65-F5344CB8AC3E}">
        <p14:creationId xmlns:p14="http://schemas.microsoft.com/office/powerpoint/2010/main" val="20065111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0" y="44450"/>
            <a:ext cx="9144000" cy="1019175"/>
          </a:xfrm>
        </p:spPr>
        <p:txBody>
          <a:bodyPr/>
          <a:lstStyle/>
          <a:p>
            <a:r>
              <a:rPr lang="it-IT" altLang="it-IT" sz="4000" b="1" dirty="0">
                <a:solidFill>
                  <a:srgbClr val="C00000"/>
                </a:solidFill>
                <a:effectLst>
                  <a:outerShdw blurRad="38100" dist="38100" dir="2700000" algn="tl">
                    <a:srgbClr val="000000">
                      <a:alpha val="43137"/>
                    </a:srgbClr>
                  </a:outerShdw>
                </a:effectLst>
              </a:rPr>
              <a:t>GIURISPRUDENZA DI MERITO - II</a:t>
            </a:r>
          </a:p>
        </p:txBody>
      </p:sp>
      <p:sp>
        <p:nvSpPr>
          <p:cNvPr id="33795" name="Rectangle 3"/>
          <p:cNvSpPr>
            <a:spLocks noGrp="1" noChangeArrowheads="1"/>
          </p:cNvSpPr>
          <p:nvPr>
            <p:ph type="body" idx="1"/>
          </p:nvPr>
        </p:nvSpPr>
        <p:spPr>
          <a:xfrm>
            <a:off x="0" y="908050"/>
            <a:ext cx="9144000" cy="5949950"/>
          </a:xfrm>
        </p:spPr>
        <p:txBody>
          <a:bodyPr/>
          <a:lstStyle/>
          <a:p>
            <a:pPr algn="just"/>
            <a:r>
              <a:rPr lang="it-IT" altLang="it-IT" sz="2400" b="1" dirty="0" err="1">
                <a:solidFill>
                  <a:srgbClr val="002060"/>
                </a:solidFill>
              </a:rPr>
              <a:t>C.App</a:t>
            </a:r>
            <a:r>
              <a:rPr lang="it-IT" altLang="it-IT" sz="2400" b="1" dirty="0">
                <a:solidFill>
                  <a:srgbClr val="002060"/>
                </a:solidFill>
              </a:rPr>
              <a:t>. Roma, </a:t>
            </a:r>
            <a:r>
              <a:rPr lang="it-IT" altLang="it-IT" sz="2400" b="1" dirty="0" err="1">
                <a:solidFill>
                  <a:srgbClr val="002060"/>
                </a:solidFill>
              </a:rPr>
              <a:t>sent</a:t>
            </a:r>
            <a:r>
              <a:rPr lang="it-IT" altLang="it-IT" sz="2400" b="1" dirty="0">
                <a:solidFill>
                  <a:srgbClr val="002060"/>
                </a:solidFill>
              </a:rPr>
              <a:t>. 6.7.2000, </a:t>
            </a:r>
            <a:r>
              <a:rPr lang="it-IT" altLang="it-IT" sz="2400" b="1" i="1" dirty="0">
                <a:solidFill>
                  <a:srgbClr val="002060"/>
                </a:solidFill>
              </a:rPr>
              <a:t>Wind c. Telecom</a:t>
            </a:r>
            <a:r>
              <a:rPr lang="it-IT" altLang="it-IT" sz="2400" b="1" dirty="0">
                <a:solidFill>
                  <a:srgbClr val="002060"/>
                </a:solidFill>
              </a:rPr>
              <a:t>: danno liquidato con riferimento alla quota di mercato detenuta dall’attrice sul mercato prima dell’esclusione ed al fatturato conseguito nel periodo di esclusione dall’impresa dominante (€.470.000).</a:t>
            </a:r>
          </a:p>
          <a:p>
            <a:pPr algn="just"/>
            <a:r>
              <a:rPr lang="it-IT" altLang="it-IT" sz="2400" b="1" dirty="0">
                <a:solidFill>
                  <a:srgbClr val="002060"/>
                </a:solidFill>
              </a:rPr>
              <a:t>C. </a:t>
            </a:r>
            <a:r>
              <a:rPr lang="it-IT" altLang="it-IT" sz="2400" b="1" dirty="0" err="1">
                <a:solidFill>
                  <a:srgbClr val="002060"/>
                </a:solidFill>
              </a:rPr>
              <a:t>App</a:t>
            </a:r>
            <a:r>
              <a:rPr lang="it-IT" altLang="it-IT" sz="2400" b="1" dirty="0">
                <a:solidFill>
                  <a:srgbClr val="002060"/>
                </a:solidFill>
              </a:rPr>
              <a:t>. Torino, </a:t>
            </a:r>
            <a:r>
              <a:rPr lang="it-IT" altLang="it-IT" sz="2400" b="1" dirty="0" err="1">
                <a:solidFill>
                  <a:srgbClr val="002060"/>
                </a:solidFill>
              </a:rPr>
              <a:t>sent</a:t>
            </a:r>
            <a:r>
              <a:rPr lang="it-IT" altLang="it-IT" sz="2400" b="1" dirty="0">
                <a:solidFill>
                  <a:srgbClr val="002060"/>
                </a:solidFill>
              </a:rPr>
              <a:t>. 20.1.2003, </a:t>
            </a:r>
            <a:r>
              <a:rPr lang="it-IT" altLang="it-IT" sz="2400" b="1" i="1" dirty="0" err="1">
                <a:solidFill>
                  <a:srgbClr val="002060"/>
                </a:solidFill>
              </a:rPr>
              <a:t>Indaba</a:t>
            </a:r>
            <a:r>
              <a:rPr lang="it-IT" altLang="it-IT" sz="2400" b="1" i="1" dirty="0">
                <a:solidFill>
                  <a:srgbClr val="002060"/>
                </a:solidFill>
              </a:rPr>
              <a:t> c. Juventus</a:t>
            </a:r>
            <a:r>
              <a:rPr lang="it-IT" altLang="it-IT" sz="2400" b="1" dirty="0">
                <a:solidFill>
                  <a:srgbClr val="002060"/>
                </a:solidFill>
              </a:rPr>
              <a:t>: rifiuto del risarcimento per essere stato il danno traslato sul consumatore finale.</a:t>
            </a:r>
          </a:p>
          <a:p>
            <a:pPr algn="just"/>
            <a:r>
              <a:rPr lang="it-IT" altLang="it-IT" sz="2400" b="1" dirty="0" err="1">
                <a:solidFill>
                  <a:srgbClr val="002060"/>
                </a:solidFill>
              </a:rPr>
              <a:t>Giud</a:t>
            </a:r>
            <a:r>
              <a:rPr lang="it-IT" altLang="it-IT" sz="2400" b="1" dirty="0">
                <a:solidFill>
                  <a:srgbClr val="002060"/>
                </a:solidFill>
              </a:rPr>
              <a:t>. di Pace di Bitonto, 21.5.2007: il danno del consumatore era rappresentato dalla differenza tra la somma pagata per la polizza assicurativa ed il prezzo immune dalle alterazioni derivante dall’intesa  - in via di equità pari al 20% del premio di polizza – liquidava una somma doppia in funzione deterrente </a:t>
            </a:r>
            <a:r>
              <a:rPr lang="it-IT" altLang="it-IT" sz="2400" b="1" i="1" dirty="0">
                <a:solidFill>
                  <a:srgbClr val="002060"/>
                </a:solidFill>
              </a:rPr>
              <a:t>(punitive </a:t>
            </a:r>
            <a:r>
              <a:rPr lang="it-IT" altLang="it-IT" sz="2400" b="1" i="1" dirty="0" err="1">
                <a:solidFill>
                  <a:srgbClr val="002060"/>
                </a:solidFill>
              </a:rPr>
              <a:t>damage</a:t>
            </a:r>
            <a:r>
              <a:rPr lang="it-IT" altLang="it-IT" sz="2400" b="1" i="1" dirty="0">
                <a:solidFill>
                  <a:srgbClr val="002060"/>
                </a:solidFill>
              </a:rPr>
              <a:t>).</a:t>
            </a:r>
            <a:r>
              <a:rPr lang="it-IT" altLang="it-IT" sz="2400" b="1" dirty="0">
                <a:solidFill>
                  <a:srgbClr val="002060"/>
                </a:solidFill>
              </a:rPr>
              <a:t>  </a:t>
            </a:r>
          </a:p>
          <a:p>
            <a:pPr algn="just"/>
            <a:endParaRPr lang="it-IT" altLang="it-IT" sz="2400" b="1" dirty="0">
              <a:solidFill>
                <a:srgbClr val="FFFF00"/>
              </a:solidFill>
            </a:endParaRPr>
          </a:p>
        </p:txBody>
      </p:sp>
      <p:sp>
        <p:nvSpPr>
          <p:cNvPr id="5" name="Text Box 12"/>
          <p:cNvSpPr txBox="1">
            <a:spLocks noChangeArrowheads="1"/>
          </p:cNvSpPr>
          <p:nvPr/>
        </p:nvSpPr>
        <p:spPr bwMode="auto">
          <a:xfrm>
            <a:off x="8081963" y="6546850"/>
            <a:ext cx="954087"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sz="1200" b="1" dirty="0">
                <a:solidFill>
                  <a:srgbClr val="FF3300"/>
                </a:solidFill>
                <a:latin typeface="Arial" charset="0"/>
              </a:rPr>
              <a:t> </a:t>
            </a:r>
            <a:r>
              <a:rPr lang="it-IT" altLang="it-IT" sz="1200" b="1" dirty="0" err="1">
                <a:solidFill>
                  <a:srgbClr val="C00000"/>
                </a:solidFill>
                <a:latin typeface="Arial" charset="0"/>
              </a:rPr>
              <a:t>M.Tavassi</a:t>
            </a:r>
            <a:endParaRPr lang="it-IT" altLang="it-IT" sz="1200" b="1" dirty="0">
              <a:solidFill>
                <a:srgbClr val="C00000"/>
              </a:solidFill>
              <a:latin typeface="Arial" charset="0"/>
            </a:endParaRPr>
          </a:p>
          <a:p>
            <a:endParaRPr lang="it-IT" altLang="it-IT" sz="1800" dirty="0">
              <a:latin typeface="Arial" charset="0"/>
            </a:endParaRPr>
          </a:p>
        </p:txBody>
      </p:sp>
    </p:spTree>
    <p:extLst>
      <p:ext uri="{BB962C8B-B14F-4D97-AF65-F5344CB8AC3E}">
        <p14:creationId xmlns:p14="http://schemas.microsoft.com/office/powerpoint/2010/main" val="217041437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0" y="-100013"/>
            <a:ext cx="9144000" cy="1268413"/>
          </a:xfrm>
        </p:spPr>
        <p:txBody>
          <a:bodyPr/>
          <a:lstStyle/>
          <a:p>
            <a:r>
              <a:rPr lang="it-IT" altLang="it-IT" sz="4000" b="1" dirty="0">
                <a:solidFill>
                  <a:srgbClr val="C00000"/>
                </a:solidFill>
                <a:effectLst>
                  <a:outerShdw blurRad="38100" dist="38100" dir="2700000" algn="tl">
                    <a:srgbClr val="000000">
                      <a:alpha val="43137"/>
                    </a:srgbClr>
                  </a:outerShdw>
                </a:effectLst>
              </a:rPr>
              <a:t>GIURISPRUDENZA DI MERITO – III</a:t>
            </a:r>
          </a:p>
        </p:txBody>
      </p:sp>
      <p:sp>
        <p:nvSpPr>
          <p:cNvPr id="34819" name="Rectangle 3"/>
          <p:cNvSpPr>
            <a:spLocks noGrp="1" noChangeArrowheads="1"/>
          </p:cNvSpPr>
          <p:nvPr>
            <p:ph type="body" idx="1"/>
          </p:nvPr>
        </p:nvSpPr>
        <p:spPr>
          <a:xfrm>
            <a:off x="0" y="908050"/>
            <a:ext cx="9144000" cy="5949950"/>
          </a:xfrm>
        </p:spPr>
        <p:txBody>
          <a:bodyPr/>
          <a:lstStyle/>
          <a:p>
            <a:pPr algn="just"/>
            <a:r>
              <a:rPr lang="it-IT" altLang="it-IT" sz="2800" b="1" dirty="0">
                <a:solidFill>
                  <a:srgbClr val="002060"/>
                </a:solidFill>
              </a:rPr>
              <a:t>C. </a:t>
            </a:r>
            <a:r>
              <a:rPr lang="it-IT" altLang="it-IT" sz="2800" b="1" dirty="0" err="1">
                <a:solidFill>
                  <a:srgbClr val="002060"/>
                </a:solidFill>
              </a:rPr>
              <a:t>App</a:t>
            </a:r>
            <a:r>
              <a:rPr lang="it-IT" altLang="it-IT" sz="2800" b="1" dirty="0">
                <a:solidFill>
                  <a:srgbClr val="002060"/>
                </a:solidFill>
              </a:rPr>
              <a:t>. Milano, </a:t>
            </a:r>
            <a:r>
              <a:rPr lang="it-IT" altLang="it-IT" sz="2800" b="1" dirty="0" err="1">
                <a:solidFill>
                  <a:srgbClr val="002060"/>
                </a:solidFill>
              </a:rPr>
              <a:t>sent</a:t>
            </a:r>
            <a:r>
              <a:rPr lang="it-IT" altLang="it-IT" sz="2800" b="1" dirty="0">
                <a:solidFill>
                  <a:srgbClr val="002060"/>
                </a:solidFill>
              </a:rPr>
              <a:t>. non </a:t>
            </a:r>
            <a:r>
              <a:rPr lang="it-IT" altLang="it-IT" sz="2800" b="1" dirty="0" err="1">
                <a:solidFill>
                  <a:srgbClr val="002060"/>
                </a:solidFill>
              </a:rPr>
              <a:t>def</a:t>
            </a:r>
            <a:r>
              <a:rPr lang="it-IT" altLang="it-IT" sz="2800" b="1" dirty="0">
                <a:solidFill>
                  <a:srgbClr val="002060"/>
                </a:solidFill>
              </a:rPr>
              <a:t>. 20.11.2007,</a:t>
            </a:r>
            <a:r>
              <a:rPr lang="it-IT" altLang="it-IT" sz="2800" b="1" i="1" dirty="0">
                <a:solidFill>
                  <a:srgbClr val="002060"/>
                </a:solidFill>
              </a:rPr>
              <a:t> Lince c. Agenzia del Territorio</a:t>
            </a:r>
            <a:r>
              <a:rPr lang="it-IT" altLang="it-IT" sz="2800" b="1" dirty="0">
                <a:solidFill>
                  <a:srgbClr val="002060"/>
                </a:solidFill>
              </a:rPr>
              <a:t>: accertamento dell’abuso di posizione dominante – affermazione della sussistenza del danno – CTU per determinare i danni, a titolo di danno emergente e di lucro cessante</a:t>
            </a:r>
          </a:p>
          <a:p>
            <a:pPr algn="just"/>
            <a:r>
              <a:rPr lang="it-IT" altLang="it-IT" sz="2800" b="1" dirty="0">
                <a:solidFill>
                  <a:srgbClr val="002060"/>
                </a:solidFill>
              </a:rPr>
              <a:t>C. </a:t>
            </a:r>
            <a:r>
              <a:rPr lang="it-IT" altLang="it-IT" sz="2800" b="1" dirty="0" err="1">
                <a:solidFill>
                  <a:srgbClr val="002060"/>
                </a:solidFill>
              </a:rPr>
              <a:t>App.Milano</a:t>
            </a:r>
            <a:r>
              <a:rPr lang="it-IT" altLang="it-IT" sz="2800" b="1" dirty="0">
                <a:solidFill>
                  <a:srgbClr val="002060"/>
                </a:solidFill>
              </a:rPr>
              <a:t>, </a:t>
            </a:r>
            <a:r>
              <a:rPr lang="it-IT" altLang="it-IT" sz="2800" b="1" dirty="0" err="1">
                <a:solidFill>
                  <a:srgbClr val="002060"/>
                </a:solidFill>
              </a:rPr>
              <a:t>sent</a:t>
            </a:r>
            <a:r>
              <a:rPr lang="it-IT" altLang="it-IT" sz="2800" b="1" dirty="0">
                <a:solidFill>
                  <a:srgbClr val="002060"/>
                </a:solidFill>
              </a:rPr>
              <a:t>. 16.9.2006, </a:t>
            </a:r>
            <a:r>
              <a:rPr lang="it-IT" altLang="it-IT" sz="2800" b="1" i="1" dirty="0">
                <a:solidFill>
                  <a:srgbClr val="002060"/>
                </a:solidFill>
              </a:rPr>
              <a:t>AVIR c. ENI</a:t>
            </a:r>
            <a:r>
              <a:rPr lang="it-IT" altLang="it-IT" sz="2800" b="1" dirty="0">
                <a:solidFill>
                  <a:srgbClr val="002060"/>
                </a:solidFill>
              </a:rPr>
              <a:t>: abuso di posizione dominante – CTU per il calcolo delle restituzioni dovute dall’ENI ad AVIR per il “sovrapprezzo ingiustificato” delle forniture di gas – condanna a restituire €. 1.677.542 e condanna al risarcimento danni da liquidarsi in separato giudizio</a:t>
            </a:r>
          </a:p>
          <a:p>
            <a:pPr algn="just"/>
            <a:endParaRPr lang="it-IT" altLang="it-IT" sz="2800" b="1" dirty="0">
              <a:solidFill>
                <a:srgbClr val="FFFF00"/>
              </a:solidFill>
            </a:endParaRPr>
          </a:p>
        </p:txBody>
      </p:sp>
      <p:sp>
        <p:nvSpPr>
          <p:cNvPr id="5" name="Text Box 12"/>
          <p:cNvSpPr txBox="1">
            <a:spLocks noChangeArrowheads="1"/>
          </p:cNvSpPr>
          <p:nvPr/>
        </p:nvSpPr>
        <p:spPr bwMode="auto">
          <a:xfrm>
            <a:off x="8081963" y="6546850"/>
            <a:ext cx="954087"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sz="1200" b="1" dirty="0">
                <a:solidFill>
                  <a:srgbClr val="FF3300"/>
                </a:solidFill>
                <a:latin typeface="Arial" charset="0"/>
              </a:rPr>
              <a:t> </a:t>
            </a:r>
            <a:r>
              <a:rPr lang="it-IT" altLang="it-IT" sz="1200" b="1" dirty="0" err="1">
                <a:solidFill>
                  <a:srgbClr val="C00000"/>
                </a:solidFill>
                <a:latin typeface="Arial" charset="0"/>
              </a:rPr>
              <a:t>M.Tavassi</a:t>
            </a:r>
            <a:endParaRPr lang="it-IT" altLang="it-IT" sz="1200" b="1" dirty="0">
              <a:solidFill>
                <a:srgbClr val="C00000"/>
              </a:solidFill>
              <a:latin typeface="Arial" charset="0"/>
            </a:endParaRPr>
          </a:p>
          <a:p>
            <a:endParaRPr lang="it-IT" altLang="it-IT" sz="1800" dirty="0">
              <a:latin typeface="Arial" charset="0"/>
            </a:endParaRPr>
          </a:p>
        </p:txBody>
      </p:sp>
    </p:spTree>
    <p:extLst>
      <p:ext uri="{BB962C8B-B14F-4D97-AF65-F5344CB8AC3E}">
        <p14:creationId xmlns:p14="http://schemas.microsoft.com/office/powerpoint/2010/main" val="128964235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35496" y="-100013"/>
            <a:ext cx="9108504" cy="936725"/>
          </a:xfrm>
        </p:spPr>
        <p:txBody>
          <a:bodyPr/>
          <a:lstStyle/>
          <a:p>
            <a:r>
              <a:rPr lang="it-IT" altLang="it-IT" sz="3600" b="1" dirty="0">
                <a:solidFill>
                  <a:srgbClr val="C00000"/>
                </a:solidFill>
                <a:effectLst>
                  <a:outerShdw blurRad="38100" dist="38100" dir="2700000" algn="tl">
                    <a:srgbClr val="000000">
                      <a:alpha val="43137"/>
                    </a:srgbClr>
                  </a:outerShdw>
                </a:effectLst>
              </a:rPr>
              <a:t>GIURISPRUDENZA DI MERITO </a:t>
            </a:r>
            <a:r>
              <a:rPr lang="it-IT" altLang="it-IT" sz="3600" b="1">
                <a:solidFill>
                  <a:srgbClr val="C00000"/>
                </a:solidFill>
                <a:effectLst>
                  <a:outerShdw blurRad="38100" dist="38100" dir="2700000" algn="tl">
                    <a:srgbClr val="000000">
                      <a:alpha val="43137"/>
                    </a:srgbClr>
                  </a:outerShdw>
                </a:effectLst>
              </a:rPr>
              <a:t>– </a:t>
            </a:r>
            <a:r>
              <a:rPr lang="it-IT" altLang="it-IT" sz="3600" b="1" smtClean="0">
                <a:solidFill>
                  <a:srgbClr val="C00000"/>
                </a:solidFill>
                <a:effectLst>
                  <a:outerShdw blurRad="38100" dist="38100" dir="2700000" algn="tl">
                    <a:srgbClr val="000000">
                      <a:alpha val="43137"/>
                    </a:srgbClr>
                  </a:outerShdw>
                </a:effectLst>
              </a:rPr>
              <a:t>I</a:t>
            </a:r>
            <a:r>
              <a:rPr lang="it-IT" altLang="it-IT" sz="3600" b="1" dirty="0" err="1">
                <a:solidFill>
                  <a:srgbClr val="C00000"/>
                </a:solidFill>
                <a:effectLst>
                  <a:outerShdw blurRad="38100" dist="38100" dir="2700000" algn="tl">
                    <a:srgbClr val="000000">
                      <a:alpha val="43137"/>
                    </a:srgbClr>
                  </a:outerShdw>
                </a:effectLst>
              </a:rPr>
              <a:t>V</a:t>
            </a:r>
            <a:endParaRPr lang="it-IT" altLang="it-IT" sz="3600" b="1" dirty="0">
              <a:solidFill>
                <a:srgbClr val="C00000"/>
              </a:solidFill>
              <a:effectLst>
                <a:outerShdw blurRad="38100" dist="38100" dir="2700000" algn="tl">
                  <a:srgbClr val="000000">
                    <a:alpha val="43137"/>
                  </a:srgbClr>
                </a:outerShdw>
              </a:effectLst>
            </a:endParaRPr>
          </a:p>
        </p:txBody>
      </p:sp>
      <p:sp>
        <p:nvSpPr>
          <p:cNvPr id="34819" name="Rectangle 3"/>
          <p:cNvSpPr>
            <a:spLocks noGrp="1" noChangeArrowheads="1"/>
          </p:cNvSpPr>
          <p:nvPr>
            <p:ph type="body" idx="1"/>
          </p:nvPr>
        </p:nvSpPr>
        <p:spPr>
          <a:xfrm>
            <a:off x="0" y="908050"/>
            <a:ext cx="9144000" cy="5949950"/>
          </a:xfrm>
        </p:spPr>
        <p:txBody>
          <a:bodyPr/>
          <a:lstStyle/>
          <a:p>
            <a:pPr lvl="0" algn="just"/>
            <a:r>
              <a:rPr lang="it-IT" altLang="it-IT" sz="2400" b="1" dirty="0" err="1" smtClean="0">
                <a:solidFill>
                  <a:srgbClr val="002060"/>
                </a:solidFill>
              </a:rPr>
              <a:t>Trib</a:t>
            </a:r>
            <a:r>
              <a:rPr lang="it-IT" altLang="it-IT" sz="2400" b="1" dirty="0" smtClean="0">
                <a:solidFill>
                  <a:srgbClr val="002060"/>
                </a:solidFill>
              </a:rPr>
              <a:t>. Milano</a:t>
            </a:r>
            <a:r>
              <a:rPr lang="it-IT" altLang="it-IT" sz="2400" b="1" dirty="0">
                <a:solidFill>
                  <a:srgbClr val="002060"/>
                </a:solidFill>
              </a:rPr>
              <a:t>, sent</a:t>
            </a:r>
            <a:r>
              <a:rPr lang="it-IT" altLang="it-IT" sz="2400" b="1" dirty="0" smtClean="0">
                <a:solidFill>
                  <a:srgbClr val="002060"/>
                </a:solidFill>
              </a:rPr>
              <a:t>. 13.2.2013,</a:t>
            </a:r>
            <a:r>
              <a:rPr lang="it-IT" altLang="it-IT" sz="2400" b="1" i="1" dirty="0" smtClean="0">
                <a:solidFill>
                  <a:srgbClr val="002060"/>
                </a:solidFill>
              </a:rPr>
              <a:t> </a:t>
            </a:r>
            <a:r>
              <a:rPr lang="it-IT" altLang="it-IT" sz="2400" b="1" i="1" dirty="0" err="1" smtClean="0">
                <a:solidFill>
                  <a:srgbClr val="002060"/>
                </a:solidFill>
              </a:rPr>
              <a:t>OKCom</a:t>
            </a:r>
            <a:r>
              <a:rPr lang="it-IT" altLang="it-IT" sz="2400" b="1" i="1" dirty="0" smtClean="0">
                <a:solidFill>
                  <a:srgbClr val="002060"/>
                </a:solidFill>
              </a:rPr>
              <a:t>/Telecom </a:t>
            </a:r>
            <a:r>
              <a:rPr lang="it-IT" altLang="it-IT" sz="2400" b="1" dirty="0" smtClean="0">
                <a:solidFill>
                  <a:srgbClr val="002060"/>
                </a:solidFill>
              </a:rPr>
              <a:t>(</a:t>
            </a:r>
            <a:r>
              <a:rPr lang="it-IT" altLang="it-IT" sz="2400" b="1" dirty="0">
                <a:solidFill>
                  <a:srgbClr val="002060"/>
                </a:solidFill>
              </a:rPr>
              <a:t>AGCM A357</a:t>
            </a:r>
            <a:r>
              <a:rPr lang="it-IT" altLang="it-IT" sz="2400" b="1" dirty="0" smtClean="0">
                <a:solidFill>
                  <a:srgbClr val="002060"/>
                </a:solidFill>
              </a:rPr>
              <a:t>): accertamento </a:t>
            </a:r>
            <a:r>
              <a:rPr lang="it-IT" altLang="it-IT" sz="2400" b="1" dirty="0">
                <a:solidFill>
                  <a:srgbClr val="002060"/>
                </a:solidFill>
              </a:rPr>
              <a:t>dell’abuso di posizione dominante </a:t>
            </a:r>
            <a:r>
              <a:rPr lang="it-IT" altLang="it-IT" sz="2400" b="1" dirty="0" smtClean="0">
                <a:solidFill>
                  <a:srgbClr val="002060"/>
                </a:solidFill>
              </a:rPr>
              <a:t>- </a:t>
            </a:r>
            <a:r>
              <a:rPr lang="it-IT" altLang="it-IT" sz="2400" b="1" dirty="0">
                <a:solidFill>
                  <a:srgbClr val="002060"/>
                </a:solidFill>
              </a:rPr>
              <a:t>affermazione della sussistenza del danno </a:t>
            </a:r>
            <a:r>
              <a:rPr lang="it-IT" altLang="it-IT" sz="2400" b="1" dirty="0" smtClean="0">
                <a:solidFill>
                  <a:srgbClr val="002060"/>
                </a:solidFill>
              </a:rPr>
              <a:t>- CTU - liquidazione del danno da </a:t>
            </a:r>
            <a:r>
              <a:rPr lang="it-IT" altLang="it-IT" sz="2400" b="1" i="1" dirty="0" err="1" smtClean="0">
                <a:solidFill>
                  <a:srgbClr val="002060"/>
                </a:solidFill>
              </a:rPr>
              <a:t>overcharge</a:t>
            </a:r>
            <a:r>
              <a:rPr lang="it-IT" altLang="it-IT" sz="2400" b="1" dirty="0" smtClean="0">
                <a:solidFill>
                  <a:srgbClr val="002060"/>
                </a:solidFill>
              </a:rPr>
              <a:t> - esclusione del lucro cessante per carenza di prova</a:t>
            </a:r>
            <a:endParaRPr lang="it-IT" altLang="it-IT" sz="2400" b="1" dirty="0">
              <a:solidFill>
                <a:srgbClr val="002060"/>
              </a:solidFill>
            </a:endParaRPr>
          </a:p>
          <a:p>
            <a:pPr lvl="0" algn="just"/>
            <a:r>
              <a:rPr lang="it-IT" altLang="it-IT" sz="2400" b="1" dirty="0" err="1" smtClean="0">
                <a:solidFill>
                  <a:srgbClr val="002060"/>
                </a:solidFill>
              </a:rPr>
              <a:t>Trib</a:t>
            </a:r>
            <a:r>
              <a:rPr lang="it-IT" altLang="it-IT" sz="2400" b="1" dirty="0" smtClean="0">
                <a:solidFill>
                  <a:srgbClr val="002060"/>
                </a:solidFill>
              </a:rPr>
              <a:t>. Milano, sent. 1.10.2013, </a:t>
            </a:r>
            <a:r>
              <a:rPr lang="it-IT" altLang="it-IT" sz="2400" b="1" i="1" dirty="0" err="1" smtClean="0">
                <a:solidFill>
                  <a:srgbClr val="002060"/>
                </a:solidFill>
              </a:rPr>
              <a:t>TeleUnit</a:t>
            </a:r>
            <a:r>
              <a:rPr lang="it-IT" altLang="it-IT" sz="2400" b="1" i="1" dirty="0" smtClean="0">
                <a:solidFill>
                  <a:srgbClr val="002060"/>
                </a:solidFill>
              </a:rPr>
              <a:t>/Vodafone </a:t>
            </a:r>
            <a:r>
              <a:rPr lang="it-IT" altLang="it-IT" sz="2400" b="1" dirty="0" smtClean="0">
                <a:solidFill>
                  <a:srgbClr val="002060"/>
                </a:solidFill>
              </a:rPr>
              <a:t>(AGCM </a:t>
            </a:r>
            <a:r>
              <a:rPr lang="it-IT" altLang="it-IT" sz="2400" b="1" dirty="0">
                <a:solidFill>
                  <a:srgbClr val="002060"/>
                </a:solidFill>
              </a:rPr>
              <a:t>A357</a:t>
            </a:r>
            <a:r>
              <a:rPr lang="it-IT" altLang="it-IT" sz="2400" b="1" dirty="0" smtClean="0">
                <a:solidFill>
                  <a:srgbClr val="002060"/>
                </a:solidFill>
              </a:rPr>
              <a:t>): abuso di posizione dominante - CTU - liquidazione del danno da </a:t>
            </a:r>
            <a:r>
              <a:rPr lang="it-IT" altLang="it-IT" sz="2400" b="1" i="1" dirty="0" err="1" smtClean="0">
                <a:solidFill>
                  <a:srgbClr val="002060"/>
                </a:solidFill>
              </a:rPr>
              <a:t>overcharge</a:t>
            </a:r>
            <a:r>
              <a:rPr lang="it-IT" altLang="it-IT" sz="2400" b="1" dirty="0" smtClean="0">
                <a:solidFill>
                  <a:srgbClr val="002060"/>
                </a:solidFill>
              </a:rPr>
              <a:t> - esclusione del lucro cessante per carenza di prova</a:t>
            </a:r>
          </a:p>
          <a:p>
            <a:pPr lvl="0" algn="just"/>
            <a:r>
              <a:rPr lang="it-IT" altLang="it-IT" sz="2400" b="1" dirty="0" err="1" smtClean="0">
                <a:solidFill>
                  <a:srgbClr val="002060"/>
                </a:solidFill>
              </a:rPr>
              <a:t>Trib</a:t>
            </a:r>
            <a:r>
              <a:rPr lang="it-IT" altLang="it-IT" sz="2400" b="1" dirty="0" smtClean="0">
                <a:solidFill>
                  <a:srgbClr val="002060"/>
                </a:solidFill>
              </a:rPr>
              <a:t>. Milano Sez</a:t>
            </a:r>
            <a:r>
              <a:rPr lang="it-IT" altLang="it-IT" sz="2400" b="1" dirty="0">
                <a:solidFill>
                  <a:srgbClr val="002060"/>
                </a:solidFill>
              </a:rPr>
              <a:t>.</a:t>
            </a:r>
            <a:r>
              <a:rPr lang="it-IT" altLang="it-IT" sz="2400" b="1" dirty="0" smtClean="0">
                <a:solidFill>
                  <a:srgbClr val="002060"/>
                </a:solidFill>
              </a:rPr>
              <a:t> Spec. Impresa, sent. 27.12.2013, </a:t>
            </a:r>
            <a:r>
              <a:rPr lang="it-IT" altLang="it-IT" sz="2400" b="1" i="1" dirty="0" smtClean="0">
                <a:solidFill>
                  <a:srgbClr val="002060"/>
                </a:solidFill>
              </a:rPr>
              <a:t>Brennercom/Telecom</a:t>
            </a:r>
            <a:r>
              <a:rPr lang="it-IT" altLang="it-IT" sz="2400" b="1" dirty="0" smtClean="0">
                <a:solidFill>
                  <a:srgbClr val="002060"/>
                </a:solidFill>
              </a:rPr>
              <a:t> (AGCM A357), e sent. 3.3.2014, </a:t>
            </a:r>
            <a:r>
              <a:rPr lang="it-IT" altLang="it-IT" sz="2400" b="1" i="1" dirty="0">
                <a:solidFill>
                  <a:srgbClr val="002060"/>
                </a:solidFill>
              </a:rPr>
              <a:t>Brennercom/Telecom </a:t>
            </a:r>
            <a:r>
              <a:rPr lang="it-IT" altLang="it-IT" sz="2400" b="1" dirty="0">
                <a:solidFill>
                  <a:srgbClr val="002060"/>
                </a:solidFill>
              </a:rPr>
              <a:t>(AGCM </a:t>
            </a:r>
            <a:r>
              <a:rPr lang="it-IT" altLang="it-IT" sz="2400" b="1" dirty="0" smtClean="0">
                <a:solidFill>
                  <a:srgbClr val="002060"/>
                </a:solidFill>
              </a:rPr>
              <a:t>A351): liquidazione del danno come </a:t>
            </a:r>
            <a:r>
              <a:rPr lang="it-IT" altLang="it-IT" sz="2400" b="1" i="1" dirty="0" err="1" smtClean="0">
                <a:solidFill>
                  <a:srgbClr val="002060"/>
                </a:solidFill>
              </a:rPr>
              <a:t>margin</a:t>
            </a:r>
            <a:r>
              <a:rPr lang="it-IT" altLang="it-IT" sz="2400" b="1" i="1" dirty="0" smtClean="0">
                <a:solidFill>
                  <a:srgbClr val="002060"/>
                </a:solidFill>
              </a:rPr>
              <a:t> </a:t>
            </a:r>
            <a:r>
              <a:rPr lang="it-IT" altLang="it-IT" sz="2400" b="1" i="1" dirty="0" err="1" smtClean="0">
                <a:solidFill>
                  <a:srgbClr val="002060"/>
                </a:solidFill>
              </a:rPr>
              <a:t>squeeze</a:t>
            </a:r>
            <a:r>
              <a:rPr lang="it-IT" altLang="it-IT" sz="2400" b="1" dirty="0" smtClean="0">
                <a:solidFill>
                  <a:srgbClr val="002060"/>
                </a:solidFill>
              </a:rPr>
              <a:t> - esclusione dell’</a:t>
            </a:r>
            <a:r>
              <a:rPr lang="it-IT" altLang="it-IT" sz="2400" b="1" i="1" dirty="0" err="1" smtClean="0">
                <a:solidFill>
                  <a:srgbClr val="002060"/>
                </a:solidFill>
              </a:rPr>
              <a:t>overcharge</a:t>
            </a:r>
            <a:r>
              <a:rPr lang="it-IT" altLang="it-IT" sz="2400" b="1" i="1" dirty="0" smtClean="0">
                <a:solidFill>
                  <a:srgbClr val="002060"/>
                </a:solidFill>
              </a:rPr>
              <a:t> - </a:t>
            </a:r>
            <a:r>
              <a:rPr lang="it-IT" altLang="it-IT" sz="2400" b="1" dirty="0" smtClean="0">
                <a:solidFill>
                  <a:srgbClr val="002060"/>
                </a:solidFill>
              </a:rPr>
              <a:t>liquidazione equitativa</a:t>
            </a:r>
            <a:r>
              <a:rPr lang="it-IT" altLang="it-IT" sz="2400" b="1" i="1" dirty="0" smtClean="0">
                <a:solidFill>
                  <a:srgbClr val="002060"/>
                </a:solidFill>
              </a:rPr>
              <a:t> </a:t>
            </a:r>
            <a:endParaRPr lang="it-IT" altLang="it-IT" sz="2400" b="1" i="1" dirty="0">
              <a:solidFill>
                <a:srgbClr val="002060"/>
              </a:solidFill>
            </a:endParaRPr>
          </a:p>
        </p:txBody>
      </p:sp>
      <p:sp>
        <p:nvSpPr>
          <p:cNvPr id="5" name="Text Box 12"/>
          <p:cNvSpPr txBox="1">
            <a:spLocks noChangeArrowheads="1"/>
          </p:cNvSpPr>
          <p:nvPr/>
        </p:nvSpPr>
        <p:spPr bwMode="auto">
          <a:xfrm>
            <a:off x="8081963" y="6546850"/>
            <a:ext cx="954087"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sz="1200" b="1" dirty="0">
                <a:solidFill>
                  <a:srgbClr val="FF3300"/>
                </a:solidFill>
                <a:latin typeface="Arial" charset="0"/>
              </a:rPr>
              <a:t> </a:t>
            </a:r>
            <a:r>
              <a:rPr lang="it-IT" altLang="it-IT" sz="1200" b="1" dirty="0" err="1">
                <a:solidFill>
                  <a:srgbClr val="C00000"/>
                </a:solidFill>
                <a:latin typeface="Arial" charset="0"/>
              </a:rPr>
              <a:t>M.Tavassi</a:t>
            </a:r>
            <a:endParaRPr lang="it-IT" altLang="it-IT" sz="1200" b="1" dirty="0">
              <a:solidFill>
                <a:srgbClr val="C00000"/>
              </a:solidFill>
              <a:latin typeface="Arial" charset="0"/>
            </a:endParaRPr>
          </a:p>
          <a:p>
            <a:endParaRPr lang="it-IT" altLang="it-IT" sz="1800" dirty="0">
              <a:latin typeface="Arial" charset="0"/>
            </a:endParaRPr>
          </a:p>
        </p:txBody>
      </p:sp>
    </p:spTree>
    <p:extLst>
      <p:ext uri="{BB962C8B-B14F-4D97-AF65-F5344CB8AC3E}">
        <p14:creationId xmlns:p14="http://schemas.microsoft.com/office/powerpoint/2010/main" val="375394167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188640"/>
            <a:ext cx="8229600" cy="1143000"/>
          </a:xfrm>
        </p:spPr>
        <p:txBody>
          <a:bodyPr/>
          <a:lstStyle/>
          <a:p>
            <a:r>
              <a:rPr lang="it-IT" altLang="it-IT" sz="3600" b="1">
                <a:solidFill>
                  <a:srgbClr val="C00000"/>
                </a:solidFill>
                <a:effectLst>
                  <a:outerShdw blurRad="38100" dist="38100" dir="2700000" algn="tl">
                    <a:srgbClr val="000000">
                      <a:alpha val="43137"/>
                    </a:srgbClr>
                  </a:outerShdw>
                </a:effectLst>
              </a:rPr>
              <a:t>GIURISPRUDENZA DI MERITO – V</a:t>
            </a:r>
            <a:endParaRPr lang="it-IT" sz="3600" b="1">
              <a:solidFill>
                <a:srgbClr val="C0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395536" y="1052736"/>
            <a:ext cx="8280920" cy="5494114"/>
          </a:xfrm>
        </p:spPr>
        <p:txBody>
          <a:bodyPr/>
          <a:lstStyle/>
          <a:p>
            <a:pPr marL="182563" indent="-182563" algn="just"/>
            <a:endParaRPr lang="it-IT" sz="2400" b="1" dirty="0" smtClean="0">
              <a:solidFill>
                <a:srgbClr val="002060"/>
              </a:solidFill>
            </a:endParaRPr>
          </a:p>
          <a:p>
            <a:pPr marL="182563" indent="-182563" algn="just"/>
            <a:r>
              <a:rPr lang="it-IT" sz="2400" b="1" dirty="0" smtClean="0">
                <a:solidFill>
                  <a:srgbClr val="002060"/>
                </a:solidFill>
              </a:rPr>
              <a:t>Trib</a:t>
            </a:r>
            <a:r>
              <a:rPr lang="it-IT" sz="2400" b="1" dirty="0">
                <a:solidFill>
                  <a:srgbClr val="002060"/>
                </a:solidFill>
              </a:rPr>
              <a:t>. Milano </a:t>
            </a:r>
            <a:r>
              <a:rPr lang="it-IT" altLang="it-IT" sz="2400" b="1" dirty="0">
                <a:solidFill>
                  <a:srgbClr val="002060"/>
                </a:solidFill>
              </a:rPr>
              <a:t>Sez. Spec. Impresa, sent</a:t>
            </a:r>
            <a:r>
              <a:rPr lang="it-IT" altLang="it-IT" sz="2400" dirty="0"/>
              <a:t>. </a:t>
            </a:r>
            <a:r>
              <a:rPr lang="it-IT" altLang="it-IT" sz="2400" b="1" i="1" dirty="0" err="1" smtClean="0">
                <a:solidFill>
                  <a:srgbClr val="002060"/>
                </a:solidFill>
              </a:rPr>
              <a:t>Ai</a:t>
            </a:r>
            <a:r>
              <a:rPr lang="it-IT" sz="2400" b="1" i="1" dirty="0" err="1" smtClean="0">
                <a:solidFill>
                  <a:srgbClr val="002060"/>
                </a:solidFill>
              </a:rPr>
              <a:t>rline</a:t>
            </a:r>
            <a:r>
              <a:rPr lang="it-IT" sz="2400" b="1" i="1" dirty="0" smtClean="0">
                <a:solidFill>
                  <a:srgbClr val="002060"/>
                </a:solidFill>
              </a:rPr>
              <a:t> </a:t>
            </a:r>
            <a:r>
              <a:rPr lang="it-IT" sz="2400" b="1" i="1" dirty="0" err="1">
                <a:solidFill>
                  <a:srgbClr val="002060"/>
                </a:solidFill>
              </a:rPr>
              <a:t>Logistic</a:t>
            </a:r>
            <a:r>
              <a:rPr lang="it-IT" sz="2400" b="1" i="1" dirty="0">
                <a:solidFill>
                  <a:srgbClr val="002060"/>
                </a:solidFill>
              </a:rPr>
              <a:t> s.r.l./S.E.A., </a:t>
            </a:r>
            <a:r>
              <a:rPr lang="it-IT" sz="2400" b="1" dirty="0">
                <a:solidFill>
                  <a:srgbClr val="002060"/>
                </a:solidFill>
              </a:rPr>
              <a:t>sent. 14.04.2014</a:t>
            </a:r>
            <a:r>
              <a:rPr lang="it-IT" altLang="it-IT" sz="2400" b="1" dirty="0">
                <a:solidFill>
                  <a:srgbClr val="002060"/>
                </a:solidFill>
              </a:rPr>
              <a:t>: abuso di posizione dominante </a:t>
            </a:r>
            <a:r>
              <a:rPr lang="it-IT" sz="2400" b="1" dirty="0">
                <a:solidFill>
                  <a:srgbClr val="002060"/>
                </a:solidFill>
              </a:rPr>
              <a:t>–</a:t>
            </a:r>
            <a:r>
              <a:rPr lang="it-IT" altLang="it-IT" sz="2400" b="1" dirty="0">
                <a:solidFill>
                  <a:srgbClr val="002060"/>
                </a:solidFill>
              </a:rPr>
              <a:t> inadempimento contrattuale – esclusione danno antitrust per intervenuta prescrizione</a:t>
            </a:r>
            <a:r>
              <a:rPr lang="it-IT" altLang="it-IT" sz="2400" b="1" dirty="0" smtClean="0">
                <a:solidFill>
                  <a:srgbClr val="002060"/>
                </a:solidFill>
              </a:rPr>
              <a:t>.</a:t>
            </a:r>
          </a:p>
          <a:p>
            <a:pPr marL="182563" indent="-182563" algn="just"/>
            <a:r>
              <a:rPr lang="it-IT" altLang="it-IT" sz="2400" b="1" dirty="0" smtClean="0">
                <a:solidFill>
                  <a:srgbClr val="002060"/>
                </a:solidFill>
              </a:rPr>
              <a:t>Trib</a:t>
            </a:r>
            <a:r>
              <a:rPr lang="it-IT" altLang="it-IT" sz="2400" b="1" dirty="0">
                <a:solidFill>
                  <a:srgbClr val="002060"/>
                </a:solidFill>
              </a:rPr>
              <a:t>. Milano Sez. Spec. Impresa, sent. </a:t>
            </a:r>
            <a:r>
              <a:rPr lang="it-IT" sz="2400" b="1" dirty="0">
                <a:solidFill>
                  <a:srgbClr val="002060"/>
                </a:solidFill>
              </a:rPr>
              <a:t>15.04.2014, </a:t>
            </a:r>
            <a:r>
              <a:rPr lang="it-IT" sz="2400" b="1" i="1" dirty="0" smtClean="0">
                <a:solidFill>
                  <a:srgbClr val="002060"/>
                </a:solidFill>
              </a:rPr>
              <a:t>Uno </a:t>
            </a:r>
            <a:r>
              <a:rPr lang="it-IT" sz="2400" b="1" i="1" dirty="0">
                <a:solidFill>
                  <a:srgbClr val="002060"/>
                </a:solidFill>
              </a:rPr>
              <a:t>Communications/Telecom</a:t>
            </a:r>
            <a:r>
              <a:rPr lang="it-IT" sz="2400" b="1" dirty="0">
                <a:solidFill>
                  <a:srgbClr val="002060"/>
                </a:solidFill>
              </a:rPr>
              <a:t>: abuso di posizione dominante – </a:t>
            </a:r>
            <a:r>
              <a:rPr lang="it-IT" altLang="it-IT" sz="2400" b="1" dirty="0">
                <a:solidFill>
                  <a:srgbClr val="002060"/>
                </a:solidFill>
              </a:rPr>
              <a:t>esclusione del danno per intervenuta prescrizione.</a:t>
            </a:r>
            <a:r>
              <a:rPr lang="it-IT" sz="2400" b="1" dirty="0">
                <a:solidFill>
                  <a:srgbClr val="002060"/>
                </a:solidFill>
              </a:rPr>
              <a:t> </a:t>
            </a:r>
            <a:endParaRPr lang="it-IT" altLang="it-IT" sz="2400" b="1" dirty="0">
              <a:solidFill>
                <a:srgbClr val="002060"/>
              </a:solidFill>
            </a:endParaRPr>
          </a:p>
          <a:p>
            <a:pPr marL="182563" indent="-182563" algn="just"/>
            <a:r>
              <a:rPr lang="it-IT" altLang="it-IT" sz="2400" b="1" dirty="0">
                <a:solidFill>
                  <a:srgbClr val="002060"/>
                </a:solidFill>
              </a:rPr>
              <a:t>Trib. Milano Sez. Spec. Impresa, </a:t>
            </a:r>
            <a:r>
              <a:rPr lang="it-IT" altLang="it-IT" sz="2400" b="1" dirty="0" smtClean="0">
                <a:solidFill>
                  <a:srgbClr val="002060"/>
                </a:solidFill>
              </a:rPr>
              <a:t>sent. </a:t>
            </a:r>
            <a:r>
              <a:rPr lang="it-IT" altLang="it-IT" sz="2400" b="1" dirty="0">
                <a:solidFill>
                  <a:srgbClr val="002060"/>
                </a:solidFill>
              </a:rPr>
              <a:t>18.07.2014</a:t>
            </a:r>
            <a:r>
              <a:rPr lang="it-IT" altLang="it-IT" sz="2400" b="1" dirty="0" smtClean="0">
                <a:solidFill>
                  <a:srgbClr val="002060"/>
                </a:solidFill>
              </a:rPr>
              <a:t>, </a:t>
            </a:r>
            <a:r>
              <a:rPr lang="it-IT" sz="2400" b="1" i="1" dirty="0" err="1" smtClean="0">
                <a:solidFill>
                  <a:srgbClr val="002060"/>
                </a:solidFill>
              </a:rPr>
              <a:t>Eutelia</a:t>
            </a:r>
            <a:r>
              <a:rPr lang="it-IT" sz="2400" b="1" i="1" dirty="0" smtClean="0">
                <a:solidFill>
                  <a:srgbClr val="002060"/>
                </a:solidFill>
              </a:rPr>
              <a:t>/Telecom Italia:</a:t>
            </a:r>
            <a:r>
              <a:rPr lang="it-IT" altLang="it-IT" sz="2400" b="1" i="1" dirty="0" smtClean="0">
                <a:solidFill>
                  <a:srgbClr val="002060"/>
                </a:solidFill>
              </a:rPr>
              <a:t> </a:t>
            </a:r>
            <a:r>
              <a:rPr lang="it-IT" altLang="it-IT" sz="2400" b="1" dirty="0">
                <a:solidFill>
                  <a:srgbClr val="002060"/>
                </a:solidFill>
              </a:rPr>
              <a:t>abuso di posizione dominante –  non </a:t>
            </a:r>
            <a:r>
              <a:rPr lang="it-IT" altLang="it-IT" sz="2400" b="1" dirty="0" smtClean="0">
                <a:solidFill>
                  <a:srgbClr val="002060"/>
                </a:solidFill>
              </a:rPr>
              <a:t>accertato – esclusione </a:t>
            </a:r>
            <a:r>
              <a:rPr lang="it-IT" altLang="it-IT" sz="2400" b="1" dirty="0">
                <a:solidFill>
                  <a:srgbClr val="002060"/>
                </a:solidFill>
              </a:rPr>
              <a:t>del </a:t>
            </a:r>
            <a:r>
              <a:rPr lang="it-IT" altLang="it-IT" sz="2400" b="1" dirty="0" smtClean="0">
                <a:solidFill>
                  <a:srgbClr val="002060"/>
                </a:solidFill>
              </a:rPr>
              <a:t>danno per carenza di prova.</a:t>
            </a:r>
            <a:r>
              <a:rPr lang="it-IT" sz="2400" b="1" dirty="0" smtClean="0">
                <a:solidFill>
                  <a:srgbClr val="002060"/>
                </a:solidFill>
              </a:rPr>
              <a:t> </a:t>
            </a:r>
            <a:endParaRPr lang="it-IT" sz="2400" b="1" dirty="0">
              <a:solidFill>
                <a:srgbClr val="002060"/>
              </a:solidFill>
            </a:endParaRPr>
          </a:p>
          <a:p>
            <a:pPr algn="just"/>
            <a:endParaRPr lang="it-IT" sz="2400" dirty="0" smtClean="0"/>
          </a:p>
          <a:p>
            <a:pPr algn="just"/>
            <a:endParaRPr lang="it-IT" sz="2400" b="1" i="1" dirty="0">
              <a:solidFill>
                <a:srgbClr val="002060"/>
              </a:solidFill>
            </a:endParaRPr>
          </a:p>
        </p:txBody>
      </p:sp>
      <p:sp>
        <p:nvSpPr>
          <p:cNvPr id="5" name="Text Box 12"/>
          <p:cNvSpPr txBox="1">
            <a:spLocks noChangeArrowheads="1"/>
          </p:cNvSpPr>
          <p:nvPr/>
        </p:nvSpPr>
        <p:spPr bwMode="auto">
          <a:xfrm>
            <a:off x="8081963" y="6546850"/>
            <a:ext cx="954087"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sz="1200" b="1" dirty="0">
                <a:solidFill>
                  <a:srgbClr val="FF3300"/>
                </a:solidFill>
                <a:latin typeface="Arial" charset="0"/>
              </a:rPr>
              <a:t> </a:t>
            </a:r>
            <a:r>
              <a:rPr lang="it-IT" altLang="it-IT" sz="1200" b="1" dirty="0" err="1">
                <a:solidFill>
                  <a:srgbClr val="C00000"/>
                </a:solidFill>
                <a:latin typeface="Arial" charset="0"/>
              </a:rPr>
              <a:t>M.Tavassi</a:t>
            </a:r>
            <a:endParaRPr lang="it-IT" altLang="it-IT" sz="1200" b="1" dirty="0">
              <a:solidFill>
                <a:srgbClr val="C00000"/>
              </a:solidFill>
              <a:latin typeface="Arial" charset="0"/>
            </a:endParaRPr>
          </a:p>
          <a:p>
            <a:endParaRPr lang="it-IT" altLang="it-IT" sz="1800" dirty="0">
              <a:latin typeface="Arial" charset="0"/>
            </a:endParaRPr>
          </a:p>
        </p:txBody>
      </p:sp>
    </p:spTree>
    <p:extLst>
      <p:ext uri="{BB962C8B-B14F-4D97-AF65-F5344CB8AC3E}">
        <p14:creationId xmlns:p14="http://schemas.microsoft.com/office/powerpoint/2010/main" val="240702146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ltLang="it-IT" sz="3600" b="1">
                <a:solidFill>
                  <a:srgbClr val="C00000"/>
                </a:solidFill>
                <a:effectLst>
                  <a:outerShdw blurRad="38100" dist="38100" dir="2700000" algn="tl">
                    <a:srgbClr val="000000">
                      <a:alpha val="43137"/>
                    </a:srgbClr>
                  </a:outerShdw>
                </a:effectLst>
              </a:rPr>
              <a:t>GIURISPRUDENZA DI MERITO – </a:t>
            </a:r>
            <a:r>
              <a:rPr lang="it-IT" altLang="it-IT" sz="3600" b="1" smtClean="0">
                <a:solidFill>
                  <a:srgbClr val="C00000"/>
                </a:solidFill>
                <a:effectLst>
                  <a:outerShdw blurRad="38100" dist="38100" dir="2700000" algn="tl">
                    <a:srgbClr val="000000">
                      <a:alpha val="43137"/>
                    </a:srgbClr>
                  </a:outerShdw>
                </a:effectLst>
              </a:rPr>
              <a:t>VI</a:t>
            </a:r>
            <a:endParaRPr lang="it-IT" sz="3600">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pPr algn="just"/>
            <a:endParaRPr lang="it-IT" altLang="it-IT" sz="2400" b="1" smtClean="0">
              <a:solidFill>
                <a:srgbClr val="002060"/>
              </a:solidFill>
            </a:endParaRPr>
          </a:p>
          <a:p>
            <a:pPr algn="just"/>
            <a:r>
              <a:rPr lang="it-IT" altLang="it-IT" sz="2400" b="1" smtClean="0">
                <a:solidFill>
                  <a:srgbClr val="002060"/>
                </a:solidFill>
              </a:rPr>
              <a:t>Trib</a:t>
            </a:r>
            <a:r>
              <a:rPr lang="it-IT" altLang="it-IT" sz="2400" b="1">
                <a:solidFill>
                  <a:srgbClr val="002060"/>
                </a:solidFill>
              </a:rPr>
              <a:t>. Milano Sez. Spec. Impresa, sent. </a:t>
            </a:r>
            <a:r>
              <a:rPr lang="it-IT" sz="2400" b="1">
                <a:solidFill>
                  <a:srgbClr val="002060"/>
                </a:solidFill>
              </a:rPr>
              <a:t>14.10.2014, </a:t>
            </a:r>
            <a:r>
              <a:rPr lang="it-IT" altLang="it-IT" sz="2400" b="1" i="1">
                <a:solidFill>
                  <a:srgbClr val="002060"/>
                </a:solidFill>
              </a:rPr>
              <a:t>Fastweb/Vodafone </a:t>
            </a:r>
            <a:r>
              <a:rPr lang="it-IT" altLang="it-IT" sz="2400" b="1">
                <a:solidFill>
                  <a:srgbClr val="002060"/>
                </a:solidFill>
              </a:rPr>
              <a:t>(AGCM </a:t>
            </a:r>
            <a:r>
              <a:rPr lang="it-IT" sz="2400" b="1">
                <a:solidFill>
                  <a:srgbClr val="002060"/>
                </a:solidFill>
              </a:rPr>
              <a:t>A357): abuso di posizione dominante </a:t>
            </a:r>
            <a:r>
              <a:rPr lang="it-IT" altLang="it-IT" sz="2400" b="1">
                <a:solidFill>
                  <a:srgbClr val="002060"/>
                </a:solidFill>
              </a:rPr>
              <a:t>–</a:t>
            </a:r>
            <a:r>
              <a:rPr lang="it-IT" sz="2400" b="1">
                <a:solidFill>
                  <a:srgbClr val="002060"/>
                </a:solidFill>
              </a:rPr>
              <a:t> condotte anticoncorrenziali – </a:t>
            </a:r>
            <a:r>
              <a:rPr lang="it-IT" altLang="it-IT" sz="2400" b="1">
                <a:solidFill>
                  <a:srgbClr val="002060"/>
                </a:solidFill>
              </a:rPr>
              <a:t>esclusione del danno per intervenuta prescrizione</a:t>
            </a:r>
            <a:r>
              <a:rPr lang="it-IT" altLang="it-IT" sz="2400" b="1" smtClean="0">
                <a:solidFill>
                  <a:srgbClr val="002060"/>
                </a:solidFill>
              </a:rPr>
              <a:t>.</a:t>
            </a:r>
          </a:p>
          <a:p>
            <a:pPr algn="just"/>
            <a:endParaRPr lang="it-IT" altLang="it-IT" sz="2400" b="1" smtClean="0">
              <a:solidFill>
                <a:srgbClr val="002060"/>
              </a:solidFill>
            </a:endParaRPr>
          </a:p>
          <a:p>
            <a:pPr algn="just"/>
            <a:r>
              <a:rPr lang="it-IT" altLang="it-IT" sz="2400" b="1" smtClean="0">
                <a:solidFill>
                  <a:srgbClr val="002060"/>
                </a:solidFill>
              </a:rPr>
              <a:t>Trib</a:t>
            </a:r>
            <a:r>
              <a:rPr lang="it-IT" altLang="it-IT" sz="2400" b="1">
                <a:solidFill>
                  <a:srgbClr val="002060"/>
                </a:solidFill>
              </a:rPr>
              <a:t>. Milano Sez. Spec. Impresa, sent. </a:t>
            </a:r>
            <a:r>
              <a:rPr lang="it-IT" sz="2400" b="1">
                <a:solidFill>
                  <a:srgbClr val="002060"/>
                </a:solidFill>
              </a:rPr>
              <a:t>17.10.2014, </a:t>
            </a:r>
            <a:r>
              <a:rPr lang="it-IT" sz="2400" b="1" i="1">
                <a:solidFill>
                  <a:srgbClr val="002060"/>
                </a:solidFill>
              </a:rPr>
              <a:t>OKCom/Telecom</a:t>
            </a:r>
            <a:r>
              <a:rPr lang="it-IT" sz="2400" b="1">
                <a:solidFill>
                  <a:srgbClr val="002060"/>
                </a:solidFill>
              </a:rPr>
              <a:t>: </a:t>
            </a:r>
            <a:r>
              <a:rPr lang="it-IT" altLang="it-IT" sz="2400" b="1">
                <a:solidFill>
                  <a:srgbClr val="002060"/>
                </a:solidFill>
              </a:rPr>
              <a:t>accertamento dell’abuso di posizione dominante –</a:t>
            </a:r>
            <a:r>
              <a:rPr lang="it-IT" altLang="it-IT" sz="2400" b="1" smtClean="0">
                <a:solidFill>
                  <a:srgbClr val="002060"/>
                </a:solidFill>
              </a:rPr>
              <a:t> </a:t>
            </a:r>
            <a:r>
              <a:rPr lang="it-IT" altLang="it-IT" sz="2400" b="1">
                <a:solidFill>
                  <a:srgbClr val="002060"/>
                </a:solidFill>
              </a:rPr>
              <a:t>esclusione del danno per carenza di prova.</a:t>
            </a:r>
            <a:r>
              <a:rPr lang="it-IT" sz="2400" b="1">
                <a:solidFill>
                  <a:srgbClr val="002060"/>
                </a:solidFill>
              </a:rPr>
              <a:t> </a:t>
            </a:r>
          </a:p>
          <a:p>
            <a:endParaRPr lang="it-IT" sz="2400" b="1">
              <a:solidFill>
                <a:srgbClr val="002060"/>
              </a:solidFill>
            </a:endParaRPr>
          </a:p>
          <a:p>
            <a:endParaRPr lang="it-IT"/>
          </a:p>
        </p:txBody>
      </p:sp>
      <p:sp>
        <p:nvSpPr>
          <p:cNvPr id="5" name="Text Box 12"/>
          <p:cNvSpPr txBox="1">
            <a:spLocks noChangeArrowheads="1"/>
          </p:cNvSpPr>
          <p:nvPr/>
        </p:nvSpPr>
        <p:spPr bwMode="auto">
          <a:xfrm>
            <a:off x="8081963" y="6546850"/>
            <a:ext cx="954087"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sz="1200" b="1" dirty="0">
                <a:solidFill>
                  <a:srgbClr val="FF3300"/>
                </a:solidFill>
                <a:latin typeface="Arial" charset="0"/>
              </a:rPr>
              <a:t> </a:t>
            </a:r>
            <a:r>
              <a:rPr lang="it-IT" altLang="it-IT" sz="1200" b="1" dirty="0" err="1">
                <a:solidFill>
                  <a:srgbClr val="C00000"/>
                </a:solidFill>
                <a:latin typeface="Arial" charset="0"/>
              </a:rPr>
              <a:t>M.Tavassi</a:t>
            </a:r>
            <a:endParaRPr lang="it-IT" altLang="it-IT" sz="1200" b="1" dirty="0">
              <a:solidFill>
                <a:srgbClr val="C00000"/>
              </a:solidFill>
              <a:latin typeface="Arial" charset="0"/>
            </a:endParaRPr>
          </a:p>
          <a:p>
            <a:endParaRPr lang="it-IT" altLang="it-IT" sz="1800" dirty="0">
              <a:latin typeface="Arial" charset="0"/>
            </a:endParaRPr>
          </a:p>
        </p:txBody>
      </p:sp>
    </p:spTree>
    <p:extLst>
      <p:ext uri="{BB962C8B-B14F-4D97-AF65-F5344CB8AC3E}">
        <p14:creationId xmlns:p14="http://schemas.microsoft.com/office/powerpoint/2010/main" val="98530159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71400"/>
            <a:ext cx="8229600" cy="1143000"/>
          </a:xfrm>
        </p:spPr>
        <p:txBody>
          <a:bodyPr/>
          <a:lstStyle/>
          <a:p>
            <a:r>
              <a:rPr lang="it-IT" sz="3600" b="1" dirty="0" smtClean="0">
                <a:solidFill>
                  <a:srgbClr val="C00000"/>
                </a:solidFill>
                <a:effectLst>
                  <a:outerShdw blurRad="38100" dist="38100" dir="2700000" algn="tl">
                    <a:srgbClr val="000000">
                      <a:alpha val="43137"/>
                    </a:srgbClr>
                  </a:outerShdw>
                </a:effectLst>
              </a:rPr>
              <a:t>Direttiva: altri </a:t>
            </a:r>
            <a:r>
              <a:rPr lang="it-IT" sz="3600" b="1" dirty="0">
                <a:solidFill>
                  <a:srgbClr val="C00000"/>
                </a:solidFill>
                <a:effectLst>
                  <a:outerShdw blurRad="38100" dist="38100" dir="2700000" algn="tl">
                    <a:srgbClr val="000000">
                      <a:alpha val="43137"/>
                    </a:srgbClr>
                  </a:outerShdw>
                </a:effectLst>
              </a:rPr>
              <a:t>profili </a:t>
            </a:r>
            <a:r>
              <a:rPr lang="it-IT" sz="3600" b="1" dirty="0" smtClean="0">
                <a:solidFill>
                  <a:srgbClr val="C00000"/>
                </a:solidFill>
                <a:effectLst>
                  <a:outerShdw blurRad="38100" dist="38100" dir="2700000" algn="tl">
                    <a:srgbClr val="000000">
                      <a:alpha val="43137"/>
                    </a:srgbClr>
                  </a:outerShdw>
                </a:effectLst>
              </a:rPr>
              <a:t>rilevanti</a:t>
            </a:r>
            <a:endParaRPr lang="it-IT" sz="3600" b="1" dirty="0">
              <a:solidFill>
                <a:srgbClr val="C0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539552" y="908720"/>
            <a:ext cx="8157592" cy="5616624"/>
          </a:xfrm>
        </p:spPr>
        <p:txBody>
          <a:bodyPr/>
          <a:lstStyle/>
          <a:p>
            <a:pPr algn="just"/>
            <a:r>
              <a:rPr lang="it-IT" sz="2650" b="1" dirty="0" smtClean="0">
                <a:solidFill>
                  <a:srgbClr val="002060"/>
                </a:solidFill>
              </a:rPr>
              <a:t>Ambito </a:t>
            </a:r>
            <a:r>
              <a:rPr lang="it-IT" sz="2650" b="1" dirty="0">
                <a:solidFill>
                  <a:srgbClr val="002060"/>
                </a:solidFill>
              </a:rPr>
              <a:t>di applicazione </a:t>
            </a:r>
            <a:r>
              <a:rPr lang="it-IT" sz="2650" b="1" u="sng" dirty="0">
                <a:solidFill>
                  <a:srgbClr val="002060"/>
                </a:solidFill>
              </a:rPr>
              <a:t>temporale</a:t>
            </a:r>
            <a:r>
              <a:rPr lang="it-IT" sz="2650" b="1" dirty="0">
                <a:solidFill>
                  <a:srgbClr val="002060"/>
                </a:solidFill>
              </a:rPr>
              <a:t>: </a:t>
            </a:r>
            <a:r>
              <a:rPr lang="it-IT" sz="2650" b="1" dirty="0" smtClean="0">
                <a:solidFill>
                  <a:srgbClr val="002060"/>
                </a:solidFill>
              </a:rPr>
              <a:t>le misure nazionali per il recepimento non si applicano retroattivamente e </a:t>
            </a:r>
            <a:r>
              <a:rPr lang="it-IT" sz="2650" b="1" dirty="0">
                <a:solidFill>
                  <a:srgbClr val="002060"/>
                </a:solidFill>
              </a:rPr>
              <a:t>non potranno riguardare azioni </a:t>
            </a:r>
            <a:r>
              <a:rPr lang="it-IT" sz="2650" b="1" dirty="0" smtClean="0">
                <a:solidFill>
                  <a:srgbClr val="002060"/>
                </a:solidFill>
              </a:rPr>
              <a:t>in </a:t>
            </a:r>
            <a:r>
              <a:rPr lang="it-IT" sz="2650" b="1" dirty="0">
                <a:solidFill>
                  <a:srgbClr val="002060"/>
                </a:solidFill>
              </a:rPr>
              <a:t>merito alle quali un giudice nazionale sia stato adito </a:t>
            </a:r>
            <a:r>
              <a:rPr lang="it-IT" sz="2650" b="1" dirty="0" smtClean="0">
                <a:solidFill>
                  <a:srgbClr val="002060"/>
                </a:solidFill>
              </a:rPr>
              <a:t>anteriormente al </a:t>
            </a:r>
            <a:r>
              <a:rPr lang="it-IT" sz="2650" b="1" dirty="0">
                <a:solidFill>
                  <a:srgbClr val="002060"/>
                </a:solidFill>
              </a:rPr>
              <a:t>26 dicembre </a:t>
            </a:r>
            <a:r>
              <a:rPr lang="it-IT" sz="2650" b="1" dirty="0" smtClean="0">
                <a:solidFill>
                  <a:srgbClr val="002060"/>
                </a:solidFill>
              </a:rPr>
              <a:t>2014 (art. 22 della Direttiva).</a:t>
            </a:r>
          </a:p>
          <a:p>
            <a:pPr algn="just"/>
            <a:r>
              <a:rPr lang="it-IT" sz="2650" b="1" dirty="0" smtClean="0">
                <a:solidFill>
                  <a:srgbClr val="002060"/>
                </a:solidFill>
              </a:rPr>
              <a:t>È necessario prevedere una deroga espressa alla normativa italiana in materia di </a:t>
            </a:r>
            <a:r>
              <a:rPr lang="it-IT" sz="2650" b="1" u="sng" dirty="0" smtClean="0">
                <a:solidFill>
                  <a:srgbClr val="002060"/>
                </a:solidFill>
              </a:rPr>
              <a:t>prescrizione</a:t>
            </a:r>
            <a:r>
              <a:rPr lang="it-IT" sz="2650" b="1" dirty="0" smtClean="0">
                <a:solidFill>
                  <a:srgbClr val="002060"/>
                </a:solidFill>
              </a:rPr>
              <a:t> (art. 2935 c.c.)?</a:t>
            </a:r>
          </a:p>
          <a:p>
            <a:pPr algn="just"/>
            <a:r>
              <a:rPr lang="it-IT" sz="2650" b="1" dirty="0" smtClean="0">
                <a:solidFill>
                  <a:srgbClr val="002060"/>
                </a:solidFill>
              </a:rPr>
              <a:t>Il danno antitrust e le </a:t>
            </a:r>
            <a:r>
              <a:rPr lang="it-IT" sz="2650" b="1" i="1" dirty="0" err="1" smtClean="0">
                <a:solidFill>
                  <a:srgbClr val="002060"/>
                </a:solidFill>
              </a:rPr>
              <a:t>class</a:t>
            </a:r>
            <a:r>
              <a:rPr lang="it-IT" sz="2650" b="1" i="1" dirty="0" smtClean="0">
                <a:solidFill>
                  <a:srgbClr val="002060"/>
                </a:solidFill>
              </a:rPr>
              <a:t> </a:t>
            </a:r>
            <a:r>
              <a:rPr lang="it-IT" sz="2650" b="1" dirty="0" err="1" smtClean="0">
                <a:solidFill>
                  <a:srgbClr val="002060"/>
                </a:solidFill>
              </a:rPr>
              <a:t>action</a:t>
            </a:r>
            <a:r>
              <a:rPr lang="it-IT" sz="2650" b="1" dirty="0" smtClean="0">
                <a:solidFill>
                  <a:srgbClr val="002060"/>
                </a:solidFill>
              </a:rPr>
              <a:t> (art.140 bis </a:t>
            </a:r>
            <a:r>
              <a:rPr lang="it-IT" sz="2650" b="1" i="1" dirty="0" smtClean="0">
                <a:solidFill>
                  <a:srgbClr val="002060"/>
                </a:solidFill>
              </a:rPr>
              <a:t>c)</a:t>
            </a:r>
            <a:r>
              <a:rPr lang="it-IT" sz="2650" b="1" dirty="0" smtClean="0">
                <a:solidFill>
                  <a:srgbClr val="002060"/>
                </a:solidFill>
              </a:rPr>
              <a:t> Cod.Consumo)</a:t>
            </a:r>
          </a:p>
          <a:p>
            <a:pPr algn="just"/>
            <a:r>
              <a:rPr lang="it-IT" sz="2650" b="1" dirty="0" smtClean="0">
                <a:solidFill>
                  <a:srgbClr val="002060"/>
                </a:solidFill>
              </a:rPr>
              <a:t>L’attesa delle </a:t>
            </a:r>
            <a:r>
              <a:rPr lang="it-IT" sz="2650" b="1" u="sng" dirty="0" smtClean="0">
                <a:solidFill>
                  <a:srgbClr val="002060"/>
                </a:solidFill>
              </a:rPr>
              <a:t>Linee Guida </a:t>
            </a:r>
            <a:r>
              <a:rPr lang="it-IT" sz="2650" b="1" dirty="0" smtClean="0">
                <a:solidFill>
                  <a:srgbClr val="002060"/>
                </a:solidFill>
              </a:rPr>
              <a:t>della Commissione (art. 16 della Direttiva)</a:t>
            </a:r>
          </a:p>
          <a:p>
            <a:endParaRPr lang="it-IT" sz="2750" b="1" dirty="0">
              <a:solidFill>
                <a:srgbClr val="002060"/>
              </a:solidFill>
            </a:endParaRPr>
          </a:p>
        </p:txBody>
      </p:sp>
      <p:sp>
        <p:nvSpPr>
          <p:cNvPr id="5" name="Text Box 12"/>
          <p:cNvSpPr txBox="1">
            <a:spLocks noChangeArrowheads="1"/>
          </p:cNvSpPr>
          <p:nvPr/>
        </p:nvSpPr>
        <p:spPr bwMode="auto">
          <a:xfrm>
            <a:off x="8081963" y="6546850"/>
            <a:ext cx="954087"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sz="1200" b="1" dirty="0">
                <a:solidFill>
                  <a:srgbClr val="FF3300"/>
                </a:solidFill>
                <a:latin typeface="Arial" charset="0"/>
              </a:rPr>
              <a:t> </a:t>
            </a:r>
            <a:r>
              <a:rPr lang="it-IT" altLang="it-IT" sz="1200" b="1" dirty="0" err="1">
                <a:solidFill>
                  <a:srgbClr val="C00000"/>
                </a:solidFill>
                <a:latin typeface="Arial" charset="0"/>
              </a:rPr>
              <a:t>M.Tavassi</a:t>
            </a:r>
            <a:endParaRPr lang="it-IT" altLang="it-IT" sz="1200" b="1" dirty="0">
              <a:solidFill>
                <a:srgbClr val="C00000"/>
              </a:solidFill>
              <a:latin typeface="Arial" charset="0"/>
            </a:endParaRPr>
          </a:p>
          <a:p>
            <a:endParaRPr lang="it-IT" altLang="it-IT" sz="1800" dirty="0">
              <a:latin typeface="Arial" charset="0"/>
            </a:endParaRPr>
          </a:p>
        </p:txBody>
      </p:sp>
    </p:spTree>
    <p:extLst>
      <p:ext uri="{BB962C8B-B14F-4D97-AF65-F5344CB8AC3E}">
        <p14:creationId xmlns:p14="http://schemas.microsoft.com/office/powerpoint/2010/main" val="36016867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idx="4294967295"/>
          </p:nvPr>
        </p:nvSpPr>
        <p:spPr>
          <a:xfrm>
            <a:off x="683568" y="76200"/>
            <a:ext cx="7772400" cy="1143000"/>
          </a:xfrm>
        </p:spPr>
        <p:txBody>
          <a:bodyPr/>
          <a:lstStyle/>
          <a:p>
            <a:r>
              <a:rPr lang="it-IT" altLang="it-IT" sz="3200" b="1" dirty="0" smtClean="0">
                <a:solidFill>
                  <a:srgbClr val="9900FF"/>
                </a:solidFill>
              </a:rPr>
              <a:t>PRIVATE ENFORCEMENT</a:t>
            </a:r>
          </a:p>
        </p:txBody>
      </p:sp>
      <p:sp>
        <p:nvSpPr>
          <p:cNvPr id="27651" name="Text Box 3"/>
          <p:cNvSpPr txBox="1">
            <a:spLocks noChangeArrowheads="1"/>
          </p:cNvSpPr>
          <p:nvPr/>
        </p:nvSpPr>
        <p:spPr bwMode="auto">
          <a:xfrm>
            <a:off x="642938" y="1463675"/>
            <a:ext cx="3571875" cy="1311275"/>
          </a:xfrm>
          <a:prstGeom prst="rect">
            <a:avLst/>
          </a:prstGeom>
          <a:noFill/>
          <a:ln w="9525">
            <a:noFill/>
            <a:miter lim="800000"/>
            <a:headEnd/>
            <a:tailEnd/>
          </a:ln>
        </p:spPr>
        <p:txBody>
          <a:bodyPr>
            <a:spAutoFit/>
          </a:bodyPr>
          <a:lstStyle/>
          <a:p>
            <a:pPr>
              <a:lnSpc>
                <a:spcPts val="2000"/>
              </a:lnSpc>
              <a:spcBef>
                <a:spcPct val="50000"/>
              </a:spcBef>
            </a:pPr>
            <a:r>
              <a:rPr lang="it-IT" altLang="it-IT" sz="2400" b="1" dirty="0">
                <a:solidFill>
                  <a:srgbClr val="C00000"/>
                </a:solidFill>
                <a:latin typeface="Times New Roman" pitchFamily="18" charset="0"/>
                <a:cs typeface="Times New Roman" pitchFamily="18" charset="0"/>
              </a:rPr>
              <a:t>STAND ALONE ACTIONS</a:t>
            </a:r>
          </a:p>
          <a:p>
            <a:pPr>
              <a:lnSpc>
                <a:spcPts val="2000"/>
              </a:lnSpc>
              <a:spcBef>
                <a:spcPct val="50000"/>
              </a:spcBef>
            </a:pPr>
            <a:r>
              <a:rPr lang="it-IT" altLang="it-IT" sz="2400" b="1" dirty="0">
                <a:solidFill>
                  <a:srgbClr val="0070C0"/>
                </a:solidFill>
                <a:latin typeface="Times New Roman" pitchFamily="18" charset="0"/>
                <a:cs typeface="Times New Roman" pitchFamily="18" charset="0"/>
              </a:rPr>
              <a:t>Senza una decisione dell’AGCM</a:t>
            </a:r>
          </a:p>
        </p:txBody>
      </p:sp>
      <p:sp>
        <p:nvSpPr>
          <p:cNvPr id="27652" name="Text Box 4"/>
          <p:cNvSpPr txBox="1">
            <a:spLocks noChangeArrowheads="1"/>
          </p:cNvSpPr>
          <p:nvPr/>
        </p:nvSpPr>
        <p:spPr bwMode="auto">
          <a:xfrm>
            <a:off x="5410200" y="1463675"/>
            <a:ext cx="2514600" cy="1311275"/>
          </a:xfrm>
          <a:prstGeom prst="rect">
            <a:avLst/>
          </a:prstGeom>
          <a:noFill/>
          <a:ln w="9525">
            <a:noFill/>
            <a:miter lim="800000"/>
            <a:headEnd/>
            <a:tailEnd/>
          </a:ln>
        </p:spPr>
        <p:txBody>
          <a:bodyPr>
            <a:spAutoFit/>
          </a:bodyPr>
          <a:lstStyle/>
          <a:p>
            <a:pPr>
              <a:lnSpc>
                <a:spcPts val="2000"/>
              </a:lnSpc>
              <a:spcBef>
                <a:spcPct val="50000"/>
              </a:spcBef>
            </a:pPr>
            <a:r>
              <a:rPr lang="it-IT" altLang="it-IT" sz="2400" b="1" dirty="0">
                <a:solidFill>
                  <a:srgbClr val="C00000"/>
                </a:solidFill>
                <a:latin typeface="Times New Roman" pitchFamily="18" charset="0"/>
                <a:cs typeface="Times New Roman" pitchFamily="18" charset="0"/>
              </a:rPr>
              <a:t>FOLLOW ON ACTIONS</a:t>
            </a:r>
          </a:p>
          <a:p>
            <a:pPr>
              <a:lnSpc>
                <a:spcPts val="2000"/>
              </a:lnSpc>
              <a:spcBef>
                <a:spcPct val="50000"/>
              </a:spcBef>
            </a:pPr>
            <a:r>
              <a:rPr lang="it-IT" altLang="it-IT" sz="2400" b="1" dirty="0">
                <a:solidFill>
                  <a:srgbClr val="0070C0"/>
                </a:solidFill>
                <a:latin typeface="Times New Roman" pitchFamily="18" charset="0"/>
                <a:cs typeface="Times New Roman" pitchFamily="18" charset="0"/>
              </a:rPr>
              <a:t>Dopo la decisione dell’AGCM</a:t>
            </a:r>
          </a:p>
        </p:txBody>
      </p:sp>
      <p:sp>
        <p:nvSpPr>
          <p:cNvPr id="27653" name="Text Box 5"/>
          <p:cNvSpPr txBox="1">
            <a:spLocks noChangeArrowheads="1"/>
          </p:cNvSpPr>
          <p:nvPr/>
        </p:nvSpPr>
        <p:spPr bwMode="auto">
          <a:xfrm>
            <a:off x="2590799" y="2881313"/>
            <a:ext cx="4375211" cy="1015663"/>
          </a:xfrm>
          <a:prstGeom prst="rect">
            <a:avLst/>
          </a:prstGeom>
          <a:noFill/>
          <a:ln w="9525">
            <a:noFill/>
            <a:miter lim="800000"/>
            <a:headEnd/>
            <a:tailEnd/>
          </a:ln>
        </p:spPr>
        <p:txBody>
          <a:bodyPr wrap="square">
            <a:spAutoFit/>
          </a:bodyPr>
          <a:lstStyle/>
          <a:p>
            <a:pPr marL="342900" indent="-342900">
              <a:spcBef>
                <a:spcPct val="50000"/>
              </a:spcBef>
              <a:buClr>
                <a:srgbClr val="002060"/>
              </a:buClr>
              <a:buFont typeface="Arial" panose="020B0604020202020204" pitchFamily="34" charset="0"/>
              <a:buChar char="•"/>
            </a:pPr>
            <a:r>
              <a:rPr lang="it-IT" altLang="it-IT" sz="2400" b="1" dirty="0" smtClean="0">
                <a:solidFill>
                  <a:srgbClr val="002060"/>
                </a:solidFill>
                <a:latin typeface="Times New Roman" pitchFamily="18" charset="0"/>
                <a:cs typeface="Times New Roman" pitchFamily="18" charset="0"/>
              </a:rPr>
              <a:t>AZIONI </a:t>
            </a:r>
            <a:r>
              <a:rPr lang="it-IT" altLang="it-IT" sz="2400" b="1" dirty="0">
                <a:solidFill>
                  <a:srgbClr val="002060"/>
                </a:solidFill>
                <a:latin typeface="Times New Roman" pitchFamily="18" charset="0"/>
                <a:cs typeface="Times New Roman" pitchFamily="18" charset="0"/>
              </a:rPr>
              <a:t>COLLETTIVE</a:t>
            </a:r>
          </a:p>
          <a:p>
            <a:pPr>
              <a:spcBef>
                <a:spcPct val="50000"/>
              </a:spcBef>
              <a:buFontTx/>
              <a:buChar char="•"/>
            </a:pPr>
            <a:r>
              <a:rPr lang="it-IT" altLang="it-IT" sz="2400" b="1" dirty="0">
                <a:solidFill>
                  <a:srgbClr val="002060"/>
                </a:solidFill>
                <a:latin typeface="Times New Roman" pitchFamily="18" charset="0"/>
                <a:cs typeface="Times New Roman" pitchFamily="18" charset="0"/>
              </a:rPr>
              <a:t> AZIONI INDIVIDUALI</a:t>
            </a:r>
          </a:p>
        </p:txBody>
      </p:sp>
      <p:sp>
        <p:nvSpPr>
          <p:cNvPr id="27654" name="Text Box 6"/>
          <p:cNvSpPr txBox="1">
            <a:spLocks noChangeArrowheads="1"/>
          </p:cNvSpPr>
          <p:nvPr/>
        </p:nvSpPr>
        <p:spPr bwMode="auto">
          <a:xfrm>
            <a:off x="4921696" y="4419600"/>
            <a:ext cx="4114800" cy="457200"/>
          </a:xfrm>
          <a:prstGeom prst="rect">
            <a:avLst/>
          </a:prstGeom>
          <a:noFill/>
          <a:ln w="9525">
            <a:noFill/>
            <a:miter lim="800000"/>
            <a:headEnd/>
            <a:tailEnd/>
          </a:ln>
        </p:spPr>
        <p:txBody>
          <a:bodyPr>
            <a:spAutoFit/>
          </a:bodyPr>
          <a:lstStyle/>
          <a:p>
            <a:pPr>
              <a:spcBef>
                <a:spcPct val="50000"/>
              </a:spcBef>
            </a:pPr>
            <a:r>
              <a:rPr lang="it-IT" altLang="it-IT" sz="2400" b="1" dirty="0">
                <a:solidFill>
                  <a:srgbClr val="9900FF"/>
                </a:solidFill>
                <a:latin typeface="Times New Roman" pitchFamily="18" charset="0"/>
                <a:cs typeface="Times New Roman" pitchFamily="18" charset="0"/>
              </a:rPr>
              <a:t>ACQUIRENTI INDIRETTI</a:t>
            </a:r>
          </a:p>
        </p:txBody>
      </p:sp>
      <p:sp>
        <p:nvSpPr>
          <p:cNvPr id="27655" name="Text Box 7"/>
          <p:cNvSpPr txBox="1">
            <a:spLocks noChangeArrowheads="1"/>
          </p:cNvSpPr>
          <p:nvPr/>
        </p:nvSpPr>
        <p:spPr bwMode="auto">
          <a:xfrm>
            <a:off x="152400" y="5029200"/>
            <a:ext cx="3200400" cy="457200"/>
          </a:xfrm>
          <a:prstGeom prst="rect">
            <a:avLst/>
          </a:prstGeom>
          <a:noFill/>
          <a:ln w="9525">
            <a:noFill/>
            <a:miter lim="800000"/>
            <a:headEnd/>
            <a:tailEnd/>
          </a:ln>
        </p:spPr>
        <p:txBody>
          <a:bodyPr>
            <a:spAutoFit/>
          </a:bodyPr>
          <a:lstStyle/>
          <a:p>
            <a:pPr>
              <a:spcBef>
                <a:spcPct val="50000"/>
              </a:spcBef>
            </a:pPr>
            <a:endParaRPr lang="it-IT" altLang="it-IT" sz="2400">
              <a:solidFill>
                <a:prstClr val="black"/>
              </a:solidFill>
              <a:latin typeface="Times New Roman" pitchFamily="18" charset="0"/>
              <a:cs typeface="Times New Roman" pitchFamily="18" charset="0"/>
            </a:endParaRPr>
          </a:p>
        </p:txBody>
      </p:sp>
      <p:sp>
        <p:nvSpPr>
          <p:cNvPr id="27656" name="Text Box 8"/>
          <p:cNvSpPr txBox="1">
            <a:spLocks noChangeArrowheads="1"/>
          </p:cNvSpPr>
          <p:nvPr/>
        </p:nvSpPr>
        <p:spPr bwMode="auto">
          <a:xfrm>
            <a:off x="251520" y="5301209"/>
            <a:ext cx="4608512" cy="1323439"/>
          </a:xfrm>
          <a:prstGeom prst="rect">
            <a:avLst/>
          </a:prstGeom>
          <a:noFill/>
          <a:ln w="19050">
            <a:solidFill>
              <a:schemeClr val="tx1"/>
            </a:solidFill>
            <a:miter lim="800000"/>
            <a:headEnd/>
            <a:tailEnd/>
          </a:ln>
        </p:spPr>
        <p:txBody>
          <a:bodyPr wrap="square">
            <a:spAutoFit/>
          </a:bodyPr>
          <a:lstStyle/>
          <a:p>
            <a:pPr>
              <a:spcBef>
                <a:spcPct val="50000"/>
              </a:spcBef>
            </a:pPr>
            <a:r>
              <a:rPr lang="it-IT" altLang="it-IT" sz="2000" b="1" dirty="0">
                <a:solidFill>
                  <a:srgbClr val="002060"/>
                </a:solidFill>
                <a:latin typeface="Times New Roman" pitchFamily="18" charset="0"/>
                <a:cs typeface="Times New Roman" pitchFamily="18" charset="0"/>
              </a:rPr>
              <a:t>ACQUIRENTI DEI SOGGETTI</a:t>
            </a:r>
          </a:p>
          <a:p>
            <a:r>
              <a:rPr lang="it-IT" altLang="it-IT" sz="2000" b="1" dirty="0">
                <a:solidFill>
                  <a:srgbClr val="002060"/>
                </a:solidFill>
                <a:latin typeface="Times New Roman" pitchFamily="18" charset="0"/>
                <a:cs typeface="Times New Roman" pitchFamily="18" charset="0"/>
              </a:rPr>
              <a:t>AUTORI DI </a:t>
            </a:r>
            <a:r>
              <a:rPr lang="it-IT" altLang="it-IT" sz="2000" b="1" dirty="0" smtClean="0">
                <a:solidFill>
                  <a:srgbClr val="002060"/>
                </a:solidFill>
                <a:latin typeface="Times New Roman" pitchFamily="18" charset="0"/>
                <a:cs typeface="Times New Roman" pitchFamily="18" charset="0"/>
              </a:rPr>
              <a:t>INTESE – PRATICHE CONCORDATE - O </a:t>
            </a:r>
            <a:r>
              <a:rPr lang="it-IT" altLang="it-IT" sz="2000" b="1" dirty="0">
                <a:solidFill>
                  <a:srgbClr val="002060"/>
                </a:solidFill>
                <a:latin typeface="Times New Roman" pitchFamily="18" charset="0"/>
                <a:cs typeface="Times New Roman" pitchFamily="18" charset="0"/>
              </a:rPr>
              <a:t>DI ABUSI DI POSIZIONE DOMINANTE</a:t>
            </a:r>
          </a:p>
        </p:txBody>
      </p:sp>
      <p:sp>
        <p:nvSpPr>
          <p:cNvPr id="27657" name="Text Box 9"/>
          <p:cNvSpPr txBox="1">
            <a:spLocks noChangeArrowheads="1"/>
          </p:cNvSpPr>
          <p:nvPr/>
        </p:nvSpPr>
        <p:spPr bwMode="auto">
          <a:xfrm>
            <a:off x="5004048" y="5301208"/>
            <a:ext cx="3923927" cy="1169551"/>
          </a:xfrm>
          <a:prstGeom prst="rect">
            <a:avLst/>
          </a:prstGeom>
          <a:noFill/>
          <a:ln w="19050">
            <a:solidFill>
              <a:schemeClr val="tx1"/>
            </a:solidFill>
            <a:miter lim="800000"/>
            <a:headEnd/>
            <a:tailEnd/>
          </a:ln>
        </p:spPr>
        <p:txBody>
          <a:bodyPr wrap="square">
            <a:spAutoFit/>
          </a:bodyPr>
          <a:lstStyle/>
          <a:p>
            <a:pPr>
              <a:spcBef>
                <a:spcPct val="50000"/>
              </a:spcBef>
            </a:pPr>
            <a:r>
              <a:rPr lang="it-IT" altLang="it-IT" sz="2000" b="1" dirty="0" smtClean="0">
                <a:solidFill>
                  <a:srgbClr val="002060"/>
                </a:solidFill>
                <a:latin typeface="Times New Roman" pitchFamily="18" charset="0"/>
                <a:cs typeface="Times New Roman" pitchFamily="18" charset="0"/>
              </a:rPr>
              <a:t>CONSUMATORI</a:t>
            </a:r>
          </a:p>
          <a:p>
            <a:pPr>
              <a:spcBef>
                <a:spcPct val="50000"/>
              </a:spcBef>
            </a:pPr>
            <a:r>
              <a:rPr lang="it-IT" altLang="it-IT" sz="2000" b="1" dirty="0" smtClean="0">
                <a:solidFill>
                  <a:srgbClr val="002060"/>
                </a:solidFill>
                <a:latin typeface="Times New Roman" pitchFamily="18" charset="0"/>
                <a:cs typeface="Times New Roman" pitchFamily="18" charset="0"/>
              </a:rPr>
              <a:t>O AVENTI CAUSA DALL’ACQUIRENTE DIRETTO</a:t>
            </a:r>
            <a:endParaRPr lang="it-IT" altLang="it-IT" sz="2000" b="1" dirty="0">
              <a:solidFill>
                <a:srgbClr val="002060"/>
              </a:solidFill>
              <a:latin typeface="Times New Roman" pitchFamily="18" charset="0"/>
              <a:cs typeface="Times New Roman" pitchFamily="18" charset="0"/>
            </a:endParaRPr>
          </a:p>
        </p:txBody>
      </p:sp>
      <p:sp>
        <p:nvSpPr>
          <p:cNvPr id="26634" name="Line 10"/>
          <p:cNvSpPr>
            <a:spLocks noChangeShapeType="1"/>
          </p:cNvSpPr>
          <p:nvPr/>
        </p:nvSpPr>
        <p:spPr bwMode="auto">
          <a:xfrm flipH="1">
            <a:off x="2667000" y="914400"/>
            <a:ext cx="1219200" cy="533400"/>
          </a:xfrm>
          <a:prstGeom prst="line">
            <a:avLst/>
          </a:prstGeom>
          <a:ln>
            <a:headEnd/>
            <a:tailEnd/>
          </a:ln>
        </p:spPr>
        <p:style>
          <a:lnRef idx="3">
            <a:schemeClr val="accent1"/>
          </a:lnRef>
          <a:fillRef idx="0">
            <a:schemeClr val="accent1"/>
          </a:fillRef>
          <a:effectRef idx="2">
            <a:schemeClr val="accent1"/>
          </a:effectRef>
          <a:fontRef idx="minor">
            <a:schemeClr val="tx1"/>
          </a:fontRef>
        </p:style>
        <p:txBody>
          <a:bodyPr/>
          <a:lstStyle/>
          <a:p>
            <a:pPr>
              <a:buFont typeface="Times New Roman" charset="0"/>
              <a:buNone/>
              <a:defRPr/>
            </a:pPr>
            <a:endParaRPr lang="it-IT">
              <a:solidFill>
                <a:prstClr val="black"/>
              </a:solidFill>
            </a:endParaRPr>
          </a:p>
        </p:txBody>
      </p:sp>
      <p:sp>
        <p:nvSpPr>
          <p:cNvPr id="26635" name="Line 11"/>
          <p:cNvSpPr>
            <a:spLocks noChangeShapeType="1"/>
          </p:cNvSpPr>
          <p:nvPr/>
        </p:nvSpPr>
        <p:spPr bwMode="auto">
          <a:xfrm>
            <a:off x="4876800" y="914400"/>
            <a:ext cx="1219200" cy="533400"/>
          </a:xfrm>
          <a:prstGeom prst="line">
            <a:avLst/>
          </a:prstGeom>
          <a:ln>
            <a:headEnd/>
            <a:tailEnd/>
          </a:ln>
        </p:spPr>
        <p:style>
          <a:lnRef idx="3">
            <a:schemeClr val="accent1"/>
          </a:lnRef>
          <a:fillRef idx="0">
            <a:schemeClr val="accent1"/>
          </a:fillRef>
          <a:effectRef idx="2">
            <a:schemeClr val="accent1"/>
          </a:effectRef>
          <a:fontRef idx="minor">
            <a:schemeClr val="tx1"/>
          </a:fontRef>
        </p:style>
        <p:txBody>
          <a:bodyPr/>
          <a:lstStyle/>
          <a:p>
            <a:pPr>
              <a:buFont typeface="Times New Roman" charset="0"/>
              <a:buNone/>
              <a:defRPr/>
            </a:pPr>
            <a:endParaRPr lang="it-IT">
              <a:solidFill>
                <a:prstClr val="black"/>
              </a:solidFill>
            </a:endParaRPr>
          </a:p>
        </p:txBody>
      </p:sp>
      <p:sp>
        <p:nvSpPr>
          <p:cNvPr id="26636" name="Line 12"/>
          <p:cNvSpPr>
            <a:spLocks noChangeShapeType="1"/>
          </p:cNvSpPr>
          <p:nvPr/>
        </p:nvSpPr>
        <p:spPr bwMode="auto">
          <a:xfrm flipH="1">
            <a:off x="1835696" y="4876800"/>
            <a:ext cx="1066800" cy="381000"/>
          </a:xfrm>
          <a:prstGeom prst="line">
            <a:avLst/>
          </a:prstGeom>
          <a:ln>
            <a:headEnd/>
            <a:tailEnd/>
          </a:ln>
        </p:spPr>
        <p:style>
          <a:lnRef idx="3">
            <a:schemeClr val="accent1"/>
          </a:lnRef>
          <a:fillRef idx="0">
            <a:schemeClr val="accent1"/>
          </a:fillRef>
          <a:effectRef idx="2">
            <a:schemeClr val="accent1"/>
          </a:effectRef>
          <a:fontRef idx="minor">
            <a:schemeClr val="tx1"/>
          </a:fontRef>
        </p:style>
        <p:txBody>
          <a:bodyPr/>
          <a:lstStyle/>
          <a:p>
            <a:pPr>
              <a:buFont typeface="Times New Roman" charset="0"/>
              <a:buNone/>
              <a:defRPr/>
            </a:pPr>
            <a:endParaRPr lang="it-IT">
              <a:solidFill>
                <a:prstClr val="black"/>
              </a:solidFill>
            </a:endParaRPr>
          </a:p>
        </p:txBody>
      </p:sp>
      <p:sp>
        <p:nvSpPr>
          <p:cNvPr id="26637" name="Line 13"/>
          <p:cNvSpPr>
            <a:spLocks noChangeShapeType="1"/>
          </p:cNvSpPr>
          <p:nvPr/>
        </p:nvSpPr>
        <p:spPr bwMode="auto">
          <a:xfrm>
            <a:off x="6449144" y="4876800"/>
            <a:ext cx="859160" cy="381000"/>
          </a:xfrm>
          <a:prstGeom prst="line">
            <a:avLst/>
          </a:prstGeom>
          <a:ln>
            <a:headEnd/>
            <a:tailEnd/>
          </a:ln>
        </p:spPr>
        <p:style>
          <a:lnRef idx="3">
            <a:schemeClr val="accent1"/>
          </a:lnRef>
          <a:fillRef idx="0">
            <a:schemeClr val="accent1"/>
          </a:fillRef>
          <a:effectRef idx="2">
            <a:schemeClr val="accent1"/>
          </a:effectRef>
          <a:fontRef idx="minor">
            <a:schemeClr val="tx1"/>
          </a:fontRef>
        </p:style>
        <p:txBody>
          <a:bodyPr/>
          <a:lstStyle/>
          <a:p>
            <a:pPr>
              <a:buFont typeface="Times New Roman" charset="0"/>
              <a:buNone/>
              <a:defRPr/>
            </a:pPr>
            <a:endParaRPr lang="it-IT">
              <a:solidFill>
                <a:prstClr val="black"/>
              </a:solidFill>
            </a:endParaRPr>
          </a:p>
        </p:txBody>
      </p:sp>
      <p:sp>
        <p:nvSpPr>
          <p:cNvPr id="14" name="CasellaDiTesto 13"/>
          <p:cNvSpPr txBox="1"/>
          <p:nvPr/>
        </p:nvSpPr>
        <p:spPr>
          <a:xfrm>
            <a:off x="683568" y="4437112"/>
            <a:ext cx="3567002" cy="738664"/>
          </a:xfrm>
          <a:prstGeom prst="rect">
            <a:avLst/>
          </a:prstGeom>
          <a:noFill/>
        </p:spPr>
        <p:txBody>
          <a:bodyPr wrap="none" rtlCol="0">
            <a:spAutoFit/>
          </a:bodyPr>
          <a:lstStyle/>
          <a:p>
            <a:r>
              <a:rPr lang="it-IT" altLang="it-IT" sz="2400" b="1" dirty="0" smtClean="0">
                <a:solidFill>
                  <a:srgbClr val="9900FF"/>
                </a:solidFill>
                <a:latin typeface="Times New Roman" pitchFamily="18" charset="0"/>
                <a:cs typeface="Times New Roman" pitchFamily="18" charset="0"/>
              </a:rPr>
              <a:t>ACQUIRENTI DIRETTI</a:t>
            </a:r>
          </a:p>
          <a:p>
            <a:endParaRPr lang="it-IT" dirty="0">
              <a:solidFill>
                <a:prstClr val="black"/>
              </a:solidFill>
            </a:endParaRPr>
          </a:p>
        </p:txBody>
      </p:sp>
      <p:sp>
        <p:nvSpPr>
          <p:cNvPr id="3" name="Segnaposto numero diapositiva 2"/>
          <p:cNvSpPr>
            <a:spLocks noGrp="1"/>
          </p:cNvSpPr>
          <p:nvPr>
            <p:ph type="sldNum" sz="quarter" idx="12"/>
          </p:nvPr>
        </p:nvSpPr>
        <p:spPr/>
        <p:txBody>
          <a:bodyPr/>
          <a:lstStyle/>
          <a:p>
            <a:fld id="{1DB458D5-E966-4E3C-9ED4-064C5A8E9DDF}" type="slidenum">
              <a:rPr lang="it-IT" smtClean="0">
                <a:solidFill>
                  <a:prstClr val="black">
                    <a:tint val="75000"/>
                  </a:prstClr>
                </a:solidFill>
              </a:rPr>
              <a:pPr/>
              <a:t>5</a:t>
            </a:fld>
            <a:endParaRPr lang="it-IT">
              <a:solidFill>
                <a:prstClr val="black">
                  <a:tint val="75000"/>
                </a:prstClr>
              </a:solidFill>
            </a:endParaRPr>
          </a:p>
        </p:txBody>
      </p:sp>
    </p:spTree>
    <p:extLst>
      <p:ext uri="{BB962C8B-B14F-4D97-AF65-F5344CB8AC3E}">
        <p14:creationId xmlns:p14="http://schemas.microsoft.com/office/powerpoint/2010/main" val="254038619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lvl="0" defTabSz="449263"/>
            <a:r>
              <a:rPr lang="it-IT" altLang="it-IT" sz="4800" kern="1200" dirty="0" smtClean="0">
                <a:solidFill>
                  <a:srgbClr val="002060"/>
                </a:solidFill>
                <a:latin typeface="Arial" charset="0"/>
                <a:ea typeface="+mn-ea"/>
                <a:cs typeface="Arial" charset="0"/>
              </a:rPr>
              <a:t/>
            </a:r>
            <a:br>
              <a:rPr lang="it-IT" altLang="it-IT" sz="4800" kern="1200" dirty="0" smtClean="0">
                <a:solidFill>
                  <a:srgbClr val="002060"/>
                </a:solidFill>
                <a:latin typeface="Arial" charset="0"/>
                <a:ea typeface="+mn-ea"/>
                <a:cs typeface="Arial" charset="0"/>
              </a:rPr>
            </a:br>
            <a:r>
              <a:rPr lang="it-IT" altLang="it-IT" sz="4800" kern="1200" dirty="0" smtClean="0">
                <a:solidFill>
                  <a:srgbClr val="002060"/>
                </a:solidFill>
                <a:latin typeface="Arial" charset="0"/>
                <a:ea typeface="+mn-ea"/>
                <a:cs typeface="Arial" charset="0"/>
              </a:rPr>
              <a:t>Grazie </a:t>
            </a:r>
            <a:r>
              <a:rPr lang="it-IT" altLang="it-IT" sz="4800" kern="1200" dirty="0">
                <a:solidFill>
                  <a:srgbClr val="002060"/>
                </a:solidFill>
                <a:latin typeface="Arial" charset="0"/>
                <a:ea typeface="+mn-ea"/>
                <a:cs typeface="Arial" charset="0"/>
              </a:rPr>
              <a:t>dell'attenzione!</a:t>
            </a:r>
            <a:r>
              <a:rPr lang="it-IT" altLang="it-IT" sz="4800" kern="1200" dirty="0">
                <a:solidFill>
                  <a:srgbClr val="000066"/>
                </a:solidFill>
                <a:latin typeface="Arial" charset="0"/>
                <a:ea typeface="+mn-ea"/>
                <a:cs typeface="Arial" charset="0"/>
              </a:rPr>
              <a:t/>
            </a:r>
            <a:br>
              <a:rPr lang="it-IT" altLang="it-IT" sz="4800" kern="1200" dirty="0">
                <a:solidFill>
                  <a:srgbClr val="000066"/>
                </a:solidFill>
                <a:latin typeface="Arial" charset="0"/>
                <a:ea typeface="+mn-ea"/>
                <a:cs typeface="Arial" charset="0"/>
              </a:rPr>
            </a:br>
            <a:endParaRPr lang="en-GB" dirty="0"/>
          </a:p>
        </p:txBody>
      </p:sp>
      <p:sp>
        <p:nvSpPr>
          <p:cNvPr id="3" name="Segnaposto piè di pagina 2"/>
          <p:cNvSpPr>
            <a:spLocks noGrp="1"/>
          </p:cNvSpPr>
          <p:nvPr>
            <p:ph type="ftr" sz="quarter" idx="11"/>
          </p:nvPr>
        </p:nvSpPr>
        <p:spPr/>
        <p:txBody>
          <a:bodyPr/>
          <a:lstStyle/>
          <a:p>
            <a:r>
              <a:rPr lang="it-IT" altLang="it-IT" dirty="0" smtClean="0">
                <a:solidFill>
                  <a:srgbClr val="C00000"/>
                </a:solidFill>
              </a:rPr>
              <a:t>Marina Tavassi </a:t>
            </a:r>
            <a:endParaRPr lang="it-IT" altLang="it-IT" dirty="0">
              <a:solidFill>
                <a:srgbClr val="C00000"/>
              </a:solidFill>
            </a:endParaRPr>
          </a:p>
        </p:txBody>
      </p:sp>
      <p:pic>
        <p:nvPicPr>
          <p:cNvPr id="1026" name="Picture 2" descr="https://encrypted-tbn2.gstatic.com/images?q=tbn:ANd9GcQFHp3G94g6qeXRstjd_ZT8_Hn-60HikrfgN9R0anqBFt-fDUP8x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640" y="1988840"/>
            <a:ext cx="6234953" cy="4149080"/>
          </a:xfrm>
          <a:prstGeom prst="rect">
            <a:avLst/>
          </a:prstGeom>
          <a:noFill/>
          <a:extLst>
            <a:ext uri="{909E8E84-426E-40DD-AFC4-6F175D3DCCD1}">
              <a14:hiddenFill xmlns:a14="http://schemas.microsoft.com/office/drawing/2010/main">
                <a:solidFill>
                  <a:srgbClr val="FFFFFF"/>
                </a:solidFill>
              </a14:hiddenFill>
            </a:ext>
          </a:extLst>
        </p:spPr>
      </p:pic>
      <p:sp>
        <p:nvSpPr>
          <p:cNvPr id="4" name="CasellaDiTesto 3"/>
          <p:cNvSpPr txBox="1"/>
          <p:nvPr/>
        </p:nvSpPr>
        <p:spPr>
          <a:xfrm>
            <a:off x="1331640" y="1979548"/>
            <a:ext cx="6378669" cy="369332"/>
          </a:xfrm>
          <a:prstGeom prst="rect">
            <a:avLst/>
          </a:prstGeom>
          <a:noFill/>
        </p:spPr>
        <p:txBody>
          <a:bodyPr wrap="none" rtlCol="0">
            <a:spAutoFit/>
          </a:bodyPr>
          <a:lstStyle/>
          <a:p>
            <a:r>
              <a:rPr lang="en-GB" b="1" dirty="0" smtClean="0">
                <a:solidFill>
                  <a:schemeClr val="bg1"/>
                </a:solidFill>
              </a:rPr>
              <a:t>Milano – Palazzo di </a:t>
            </a:r>
            <a:r>
              <a:rPr lang="en-GB" b="1" dirty="0" err="1" smtClean="0">
                <a:solidFill>
                  <a:schemeClr val="bg1"/>
                </a:solidFill>
              </a:rPr>
              <a:t>Giustizia</a:t>
            </a:r>
            <a:r>
              <a:rPr lang="en-GB" b="1" dirty="0" smtClean="0">
                <a:solidFill>
                  <a:schemeClr val="bg1"/>
                </a:solidFill>
              </a:rPr>
              <a:t> – Marcello </a:t>
            </a:r>
            <a:r>
              <a:rPr lang="en-GB" b="1" dirty="0" err="1" smtClean="0">
                <a:solidFill>
                  <a:schemeClr val="bg1"/>
                </a:solidFill>
              </a:rPr>
              <a:t>Piacentini</a:t>
            </a:r>
            <a:r>
              <a:rPr lang="en-GB" b="1" dirty="0" smtClean="0">
                <a:solidFill>
                  <a:schemeClr val="bg1"/>
                </a:solidFill>
              </a:rPr>
              <a:t> </a:t>
            </a:r>
            <a:r>
              <a:rPr lang="en-GB" b="1" smtClean="0">
                <a:solidFill>
                  <a:schemeClr val="bg1"/>
                </a:solidFill>
              </a:rPr>
              <a:t>- </a:t>
            </a:r>
            <a:r>
              <a:rPr lang="en-GB" b="1" smtClean="0">
                <a:solidFill>
                  <a:schemeClr val="bg1"/>
                </a:solidFill>
              </a:rPr>
              <a:t>1933</a:t>
            </a:r>
            <a:endParaRPr lang="en-GB" b="1" dirty="0">
              <a:solidFill>
                <a:schemeClr val="bg1"/>
              </a:solidFill>
            </a:endParaRPr>
          </a:p>
        </p:txBody>
      </p:sp>
    </p:spTree>
    <p:extLst>
      <p:ext uri="{BB962C8B-B14F-4D97-AF65-F5344CB8AC3E}">
        <p14:creationId xmlns:p14="http://schemas.microsoft.com/office/powerpoint/2010/main" val="14444592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762000" y="44624"/>
            <a:ext cx="7772400" cy="1143000"/>
          </a:xfrm>
        </p:spPr>
        <p:txBody>
          <a:bodyPr/>
          <a:lstStyle/>
          <a:p>
            <a:r>
              <a:rPr lang="it-IT" altLang="it-IT" sz="3600" b="1" i="1" dirty="0" smtClean="0">
                <a:solidFill>
                  <a:srgbClr val="9900FF"/>
                </a:solidFill>
              </a:rPr>
              <a:t>FOLLOW ON ACTIONS</a:t>
            </a:r>
            <a:r>
              <a:rPr lang="it-IT" altLang="it-IT" sz="3600" b="1" dirty="0" smtClean="0">
                <a:solidFill>
                  <a:srgbClr val="9900FF"/>
                </a:solidFill>
              </a:rPr>
              <a:t> (1)</a:t>
            </a:r>
          </a:p>
        </p:txBody>
      </p:sp>
      <p:sp>
        <p:nvSpPr>
          <p:cNvPr id="29699" name="Rectangle 3"/>
          <p:cNvSpPr>
            <a:spLocks noGrp="1" noChangeArrowheads="1"/>
          </p:cNvSpPr>
          <p:nvPr>
            <p:ph idx="1"/>
          </p:nvPr>
        </p:nvSpPr>
        <p:spPr>
          <a:xfrm>
            <a:off x="467544" y="1268760"/>
            <a:ext cx="8064896" cy="5112568"/>
          </a:xfrm>
        </p:spPr>
        <p:txBody>
          <a:bodyPr>
            <a:normAutofit/>
          </a:bodyPr>
          <a:lstStyle/>
          <a:p>
            <a:pPr algn="just">
              <a:lnSpc>
                <a:spcPct val="80000"/>
              </a:lnSpc>
              <a:buFont typeface="Times New Roman" pitchFamily="18" charset="0"/>
              <a:buNone/>
            </a:pPr>
            <a:r>
              <a:rPr lang="it-IT" altLang="it-IT" sz="2400" b="1" dirty="0" smtClean="0">
                <a:solidFill>
                  <a:srgbClr val="C00000"/>
                </a:solidFill>
              </a:rPr>
              <a:t>UTILIZZAZIONE DEL MATERIALE ISTRUTTORIO ACQUISITO DALL’AGN (art. 14.3 L. n. 287/1990)</a:t>
            </a:r>
          </a:p>
          <a:p>
            <a:pPr algn="just">
              <a:lnSpc>
                <a:spcPct val="80000"/>
              </a:lnSpc>
              <a:spcBef>
                <a:spcPct val="100000"/>
              </a:spcBef>
              <a:buFont typeface="Times New Roman" pitchFamily="18" charset="0"/>
              <a:buNone/>
            </a:pPr>
            <a:r>
              <a:rPr lang="it-IT" altLang="it-IT" sz="2400" b="1" dirty="0" smtClean="0">
                <a:solidFill>
                  <a:srgbClr val="C00000"/>
                </a:solidFill>
              </a:rPr>
              <a:t>UTILIZZAZIONE DEGLI ELEMENTI INFORMATIVI utili per l’accertamento dei c.d. “effetti distorsivi” delle violazioni  (danni e nesso causale)</a:t>
            </a:r>
          </a:p>
          <a:p>
            <a:pPr>
              <a:lnSpc>
                <a:spcPct val="80000"/>
              </a:lnSpc>
              <a:spcBef>
                <a:spcPct val="100000"/>
              </a:spcBef>
              <a:buClr>
                <a:srgbClr val="FF0066"/>
              </a:buClr>
              <a:buFont typeface="Wingdings" pitchFamily="2" charset="2"/>
              <a:buNone/>
            </a:pPr>
            <a:r>
              <a:rPr lang="it-IT" altLang="it-IT" sz="2400" b="1" dirty="0" smtClean="0">
                <a:solidFill>
                  <a:srgbClr val="0070C0"/>
                </a:solidFill>
              </a:rPr>
              <a:t>MODALITA’ DI ACQUISIZIONE:</a:t>
            </a:r>
          </a:p>
          <a:p>
            <a:pPr>
              <a:lnSpc>
                <a:spcPct val="80000"/>
              </a:lnSpc>
              <a:spcBef>
                <a:spcPct val="100000"/>
              </a:spcBef>
            </a:pPr>
            <a:r>
              <a:rPr lang="it-IT" altLang="it-IT" sz="2400" b="1" dirty="0" smtClean="0">
                <a:solidFill>
                  <a:srgbClr val="002060"/>
                </a:solidFill>
              </a:rPr>
              <a:t>spontanea produzione delle parti</a:t>
            </a:r>
          </a:p>
          <a:p>
            <a:pPr>
              <a:lnSpc>
                <a:spcPct val="80000"/>
              </a:lnSpc>
              <a:spcBef>
                <a:spcPct val="100000"/>
              </a:spcBef>
            </a:pPr>
            <a:r>
              <a:rPr lang="it-IT" altLang="it-IT" sz="2400" b="1" dirty="0" smtClean="0">
                <a:solidFill>
                  <a:srgbClr val="002060"/>
                </a:solidFill>
              </a:rPr>
              <a:t>richiesta di informazioni ex art. 213 </a:t>
            </a:r>
            <a:r>
              <a:rPr lang="it-IT" altLang="it-IT" sz="2400" b="1" dirty="0" err="1" smtClean="0">
                <a:solidFill>
                  <a:srgbClr val="002060"/>
                </a:solidFill>
              </a:rPr>
              <a:t>c.p.c.</a:t>
            </a:r>
            <a:endParaRPr lang="it-IT" altLang="it-IT" sz="2400" b="1" dirty="0" smtClean="0">
              <a:solidFill>
                <a:srgbClr val="002060"/>
              </a:solidFill>
            </a:endParaRPr>
          </a:p>
        </p:txBody>
      </p:sp>
      <p:sp>
        <p:nvSpPr>
          <p:cNvPr id="3" name="Segnaposto numero diapositiva 2"/>
          <p:cNvSpPr>
            <a:spLocks noGrp="1"/>
          </p:cNvSpPr>
          <p:nvPr>
            <p:ph type="sldNum" sz="quarter" idx="12"/>
          </p:nvPr>
        </p:nvSpPr>
        <p:spPr/>
        <p:txBody>
          <a:bodyPr/>
          <a:lstStyle/>
          <a:p>
            <a:fld id="{1DB458D5-E966-4E3C-9ED4-064C5A8E9DDF}" type="slidenum">
              <a:rPr lang="it-IT" smtClean="0">
                <a:solidFill>
                  <a:prstClr val="black">
                    <a:tint val="75000"/>
                  </a:prstClr>
                </a:solidFill>
              </a:rPr>
              <a:pPr/>
              <a:t>6</a:t>
            </a:fld>
            <a:endParaRPr lang="it-IT">
              <a:solidFill>
                <a:prstClr val="black">
                  <a:tint val="75000"/>
                </a:prstClr>
              </a:solidFill>
            </a:endParaRPr>
          </a:p>
        </p:txBody>
      </p:sp>
    </p:spTree>
    <p:extLst>
      <p:ext uri="{BB962C8B-B14F-4D97-AF65-F5344CB8AC3E}">
        <p14:creationId xmlns:p14="http://schemas.microsoft.com/office/powerpoint/2010/main" val="31507112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831850" y="-99392"/>
            <a:ext cx="7772400" cy="1143000"/>
          </a:xfrm>
        </p:spPr>
        <p:txBody>
          <a:bodyPr/>
          <a:lstStyle/>
          <a:p>
            <a:r>
              <a:rPr lang="it-IT" altLang="it-IT" sz="3600" b="1" i="1" dirty="0" smtClean="0">
                <a:solidFill>
                  <a:srgbClr val="9900FF"/>
                </a:solidFill>
              </a:rPr>
              <a:t>FOLLOW ON ACTIONS</a:t>
            </a:r>
            <a:r>
              <a:rPr lang="it-IT" altLang="it-IT" sz="3600" b="1" dirty="0" smtClean="0">
                <a:solidFill>
                  <a:srgbClr val="9900FF"/>
                </a:solidFill>
              </a:rPr>
              <a:t> (2)</a:t>
            </a:r>
          </a:p>
        </p:txBody>
      </p:sp>
      <p:sp>
        <p:nvSpPr>
          <p:cNvPr id="28675" name="Rectangle 3"/>
          <p:cNvSpPr>
            <a:spLocks noGrp="1" noChangeArrowheads="1"/>
          </p:cNvSpPr>
          <p:nvPr>
            <p:ph idx="1"/>
          </p:nvPr>
        </p:nvSpPr>
        <p:spPr>
          <a:xfrm>
            <a:off x="251520" y="1124744"/>
            <a:ext cx="8625136" cy="5517232"/>
          </a:xfrm>
        </p:spPr>
        <p:txBody>
          <a:bodyPr>
            <a:normAutofit lnSpcReduction="10000"/>
          </a:bodyPr>
          <a:lstStyle/>
          <a:p>
            <a:pPr algn="just">
              <a:buFont typeface="Times New Roman" pitchFamily="18" charset="0"/>
              <a:buNone/>
            </a:pPr>
            <a:r>
              <a:rPr lang="it-IT" altLang="it-IT" sz="2800" b="1" dirty="0" smtClean="0">
                <a:solidFill>
                  <a:srgbClr val="002060"/>
                </a:solidFill>
              </a:rPr>
              <a:t>EFFETTO VINCOLANTE DELLA DECISIONE DELLA AGN nei confronti dei giudici di tutti gli Stati Membri ? (proposta: solo le decisioni positive - non quelle negative; solo quelle che applicano gli artt. 101 e 102 TFUE - non quelle che applicano il diritto nazionale - non in relazione all’accertamento del danno o del nesso di causalità)                 Direttiva 104/2014 (art.9)</a:t>
            </a:r>
          </a:p>
          <a:p>
            <a:pPr algn="just">
              <a:buFont typeface="Times New Roman" pitchFamily="18" charset="0"/>
              <a:buNone/>
            </a:pPr>
            <a:r>
              <a:rPr lang="it-IT" altLang="it-IT" sz="2800" b="1" dirty="0" smtClean="0">
                <a:solidFill>
                  <a:srgbClr val="C00000"/>
                </a:solidFill>
              </a:rPr>
              <a:t>La decisione dell’AGN è previsto che “</a:t>
            </a:r>
            <a:r>
              <a:rPr lang="it-IT" altLang="it-IT" sz="2800" b="1" i="1" dirty="0" smtClean="0">
                <a:solidFill>
                  <a:srgbClr val="C00000"/>
                </a:solidFill>
              </a:rPr>
              <a:t>sia ritenuta definitivamente accertata ai fini dell’azione per il risarcimento del danno</a:t>
            </a:r>
            <a:r>
              <a:rPr lang="it-IT" altLang="it-IT" sz="2800" b="1" dirty="0" smtClean="0">
                <a:solidFill>
                  <a:srgbClr val="C00000"/>
                </a:solidFill>
              </a:rPr>
              <a:t>” / “</a:t>
            </a:r>
            <a:r>
              <a:rPr lang="it-IT" altLang="it-IT" sz="2800" b="1" i="1" dirty="0" smtClean="0">
                <a:solidFill>
                  <a:srgbClr val="C00000"/>
                </a:solidFill>
              </a:rPr>
              <a:t>prova ‘prima </a:t>
            </a:r>
            <a:r>
              <a:rPr lang="it-IT" altLang="it-IT" sz="2800" b="1" i="1" dirty="0" err="1" smtClean="0">
                <a:solidFill>
                  <a:srgbClr val="C00000"/>
                </a:solidFill>
              </a:rPr>
              <a:t>facie</a:t>
            </a:r>
            <a:r>
              <a:rPr lang="it-IT" altLang="it-IT" sz="2800" b="1" i="1" dirty="0" smtClean="0">
                <a:solidFill>
                  <a:srgbClr val="C00000"/>
                </a:solidFill>
              </a:rPr>
              <a:t>’ </a:t>
            </a:r>
            <a:r>
              <a:rPr lang="it-IT" altLang="it-IT" sz="2800" b="1" dirty="0" smtClean="0">
                <a:solidFill>
                  <a:srgbClr val="C00000"/>
                </a:solidFill>
              </a:rPr>
              <a:t>”</a:t>
            </a:r>
          </a:p>
          <a:p>
            <a:pPr>
              <a:spcBef>
                <a:spcPct val="100000"/>
              </a:spcBef>
              <a:buFont typeface="Times New Roman" pitchFamily="18" charset="0"/>
              <a:buNone/>
            </a:pPr>
            <a:r>
              <a:rPr lang="it-IT" altLang="it-IT" sz="2800" b="1" dirty="0" smtClean="0">
                <a:solidFill>
                  <a:srgbClr val="002060"/>
                </a:solidFill>
              </a:rPr>
              <a:t>UTILIZZAZIONE DELLA DECISIONE, per iniziativa di parte o </a:t>
            </a:r>
            <a:r>
              <a:rPr lang="it-IT" altLang="it-IT" sz="2800" b="1" i="1" dirty="0" smtClean="0">
                <a:solidFill>
                  <a:srgbClr val="002060"/>
                </a:solidFill>
              </a:rPr>
              <a:t>ex officio</a:t>
            </a:r>
            <a:r>
              <a:rPr lang="it-IT" altLang="it-IT" sz="2800" dirty="0" smtClean="0">
                <a:solidFill>
                  <a:srgbClr val="002060"/>
                </a:solidFill>
              </a:rPr>
              <a:t> ? </a:t>
            </a:r>
          </a:p>
        </p:txBody>
      </p:sp>
      <p:sp>
        <p:nvSpPr>
          <p:cNvPr id="4" name="Freccia a destra 3"/>
          <p:cNvSpPr/>
          <p:nvPr/>
        </p:nvSpPr>
        <p:spPr>
          <a:xfrm>
            <a:off x="3707904" y="3501008"/>
            <a:ext cx="847839" cy="2423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3" name="Segnaposto numero diapositiva 2"/>
          <p:cNvSpPr>
            <a:spLocks noGrp="1"/>
          </p:cNvSpPr>
          <p:nvPr>
            <p:ph type="sldNum" sz="quarter" idx="12"/>
          </p:nvPr>
        </p:nvSpPr>
        <p:spPr/>
        <p:txBody>
          <a:bodyPr/>
          <a:lstStyle/>
          <a:p>
            <a:fld id="{1DB458D5-E966-4E3C-9ED4-064C5A8E9DDF}" type="slidenum">
              <a:rPr lang="it-IT" smtClean="0">
                <a:solidFill>
                  <a:prstClr val="black">
                    <a:tint val="75000"/>
                  </a:prstClr>
                </a:solidFill>
              </a:rPr>
              <a:pPr/>
              <a:t>7</a:t>
            </a:fld>
            <a:endParaRPr lang="it-IT">
              <a:solidFill>
                <a:prstClr val="black">
                  <a:tint val="75000"/>
                </a:prstClr>
              </a:solidFill>
            </a:endParaRPr>
          </a:p>
        </p:txBody>
      </p:sp>
    </p:spTree>
    <p:extLst>
      <p:ext uri="{BB962C8B-B14F-4D97-AF65-F5344CB8AC3E}">
        <p14:creationId xmlns:p14="http://schemas.microsoft.com/office/powerpoint/2010/main" val="16101324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116632"/>
            <a:ext cx="8229600" cy="1143000"/>
          </a:xfrm>
        </p:spPr>
        <p:txBody>
          <a:bodyPr/>
          <a:lstStyle/>
          <a:p>
            <a:r>
              <a:rPr lang="it-IT" sz="3400" b="1" dirty="0">
                <a:solidFill>
                  <a:srgbClr val="C00000"/>
                </a:solidFill>
              </a:rPr>
              <a:t/>
            </a:r>
            <a:br>
              <a:rPr lang="it-IT" sz="3400" b="1" dirty="0">
                <a:solidFill>
                  <a:srgbClr val="C00000"/>
                </a:solidFill>
              </a:rPr>
            </a:br>
            <a:r>
              <a:rPr lang="it-IT" sz="3400" b="1" dirty="0" smtClean="0">
                <a:solidFill>
                  <a:srgbClr val="C00000"/>
                </a:solidFill>
                <a:effectLst>
                  <a:outerShdw blurRad="38100" dist="38100" dir="2700000" algn="tl">
                    <a:srgbClr val="000000">
                      <a:alpha val="43137"/>
                    </a:srgbClr>
                  </a:outerShdw>
                </a:effectLst>
              </a:rPr>
              <a:t>Effetto </a:t>
            </a:r>
            <a:r>
              <a:rPr lang="it-IT" sz="3400" b="1" dirty="0">
                <a:solidFill>
                  <a:srgbClr val="C00000"/>
                </a:solidFill>
                <a:effectLst>
                  <a:outerShdw blurRad="38100" dist="38100" dir="2700000" algn="tl">
                    <a:srgbClr val="000000">
                      <a:alpha val="43137"/>
                    </a:srgbClr>
                  </a:outerShdw>
                </a:effectLst>
              </a:rPr>
              <a:t>delle </a:t>
            </a:r>
            <a:r>
              <a:rPr lang="it-IT" sz="3400" b="1" dirty="0" smtClean="0">
                <a:solidFill>
                  <a:srgbClr val="C00000"/>
                </a:solidFill>
                <a:effectLst>
                  <a:outerShdw blurRad="38100" dist="38100" dir="2700000" algn="tl">
                    <a:srgbClr val="000000">
                      <a:alpha val="43137"/>
                    </a:srgbClr>
                  </a:outerShdw>
                </a:effectLst>
              </a:rPr>
              <a:t>decisioni delle Autorità Garanti </a:t>
            </a:r>
            <a:r>
              <a:rPr lang="it-IT" sz="3400" b="1" dirty="0">
                <a:solidFill>
                  <a:srgbClr val="C00000"/>
                </a:solidFill>
                <a:effectLst>
                  <a:outerShdw blurRad="38100" dist="38100" dir="2700000" algn="tl">
                    <a:srgbClr val="000000">
                      <a:alpha val="43137"/>
                    </a:srgbClr>
                  </a:outerShdw>
                </a:effectLst>
              </a:rPr>
              <a:t>nazionali (Art. 9)</a:t>
            </a:r>
            <a:r>
              <a:rPr lang="it-IT" b="1" dirty="0">
                <a:solidFill>
                  <a:srgbClr val="002060"/>
                </a:solidFill>
                <a:effectLst>
                  <a:outerShdw blurRad="38100" dist="38100" dir="2700000" algn="tl">
                    <a:srgbClr val="000000">
                      <a:alpha val="43137"/>
                    </a:srgbClr>
                  </a:outerShdw>
                </a:effectLst>
              </a:rPr>
              <a:t/>
            </a:r>
            <a:br>
              <a:rPr lang="it-IT" b="1" dirty="0">
                <a:solidFill>
                  <a:srgbClr val="002060"/>
                </a:solidFill>
                <a:effectLst>
                  <a:outerShdw blurRad="38100" dist="38100" dir="2700000" algn="tl">
                    <a:srgbClr val="000000">
                      <a:alpha val="43137"/>
                    </a:srgbClr>
                  </a:outerShdw>
                </a:effectLst>
              </a:rPr>
            </a:br>
            <a:endParaRPr lang="it-IT" dirty="0">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395536" y="1196752"/>
            <a:ext cx="8301608" cy="5400600"/>
          </a:xfrm>
        </p:spPr>
        <p:txBody>
          <a:bodyPr/>
          <a:lstStyle/>
          <a:p>
            <a:pPr algn="just">
              <a:spcAft>
                <a:spcPts val="600"/>
              </a:spcAft>
            </a:pPr>
            <a:r>
              <a:rPr lang="it-IT" sz="2800" b="1" dirty="0">
                <a:solidFill>
                  <a:srgbClr val="002060"/>
                </a:solidFill>
              </a:rPr>
              <a:t>La decisione definitiva di </a:t>
            </a:r>
            <a:r>
              <a:rPr lang="it-IT" sz="2800" b="1" dirty="0" smtClean="0">
                <a:solidFill>
                  <a:srgbClr val="002060"/>
                </a:solidFill>
              </a:rPr>
              <a:t>un’AGN di una violazione del diritto della concorrenza deve essere ritenuta come “definitivamente accertata” da parte dei giudici </a:t>
            </a:r>
            <a:r>
              <a:rPr lang="it-IT" sz="2800" b="1" dirty="0">
                <a:solidFill>
                  <a:srgbClr val="002060"/>
                </a:solidFill>
              </a:rPr>
              <a:t>dello stesso Stato </a:t>
            </a:r>
            <a:r>
              <a:rPr lang="it-IT" sz="2800" b="1" dirty="0" smtClean="0">
                <a:solidFill>
                  <a:srgbClr val="002060"/>
                </a:solidFill>
              </a:rPr>
              <a:t>membro.</a:t>
            </a:r>
            <a:endParaRPr lang="it-IT" sz="2800" b="1" dirty="0">
              <a:solidFill>
                <a:srgbClr val="002060"/>
              </a:solidFill>
            </a:endParaRPr>
          </a:p>
          <a:p>
            <a:pPr algn="just">
              <a:spcAft>
                <a:spcPts val="600"/>
              </a:spcAft>
            </a:pPr>
            <a:r>
              <a:rPr lang="it-IT" sz="2800" b="1" dirty="0" smtClean="0">
                <a:solidFill>
                  <a:srgbClr val="002060"/>
                </a:solidFill>
              </a:rPr>
              <a:t>Più di una prova privilegiata: essa ha </a:t>
            </a:r>
            <a:r>
              <a:rPr lang="it-IT" sz="2800" b="1" u="sng" dirty="0" smtClean="0">
                <a:solidFill>
                  <a:srgbClr val="002060"/>
                </a:solidFill>
              </a:rPr>
              <a:t>efficacia</a:t>
            </a:r>
            <a:r>
              <a:rPr lang="it-IT" sz="2800" b="1" u="sng" dirty="0">
                <a:solidFill>
                  <a:srgbClr val="002060"/>
                </a:solidFill>
              </a:rPr>
              <a:t>  vincolante</a:t>
            </a:r>
            <a:r>
              <a:rPr lang="it-IT" sz="2800" b="1" dirty="0">
                <a:solidFill>
                  <a:srgbClr val="002060"/>
                </a:solidFill>
              </a:rPr>
              <a:t>.</a:t>
            </a:r>
          </a:p>
          <a:p>
            <a:pPr algn="just"/>
            <a:r>
              <a:rPr lang="it-IT" sz="2800" b="1" dirty="0">
                <a:solidFill>
                  <a:srgbClr val="002060"/>
                </a:solidFill>
              </a:rPr>
              <a:t>Tale efficacia non </a:t>
            </a:r>
            <a:r>
              <a:rPr lang="it-IT" sz="2800" b="1" dirty="0" smtClean="0">
                <a:solidFill>
                  <a:srgbClr val="002060"/>
                </a:solidFill>
              </a:rPr>
              <a:t>è attribuita alla decisione</a:t>
            </a:r>
            <a:r>
              <a:rPr lang="it-IT" sz="2800" b="1" dirty="0">
                <a:solidFill>
                  <a:srgbClr val="002060"/>
                </a:solidFill>
              </a:rPr>
              <a:t>, pur definitiva, di una AGN di uno Stato membro diverso </a:t>
            </a:r>
            <a:r>
              <a:rPr lang="it-IT" sz="2800" b="1" dirty="0" smtClean="0">
                <a:solidFill>
                  <a:srgbClr val="002060"/>
                </a:solidFill>
              </a:rPr>
              <a:t>(in tal caso, costituisce </a:t>
            </a:r>
            <a:r>
              <a:rPr lang="it-IT" sz="2800" b="1" dirty="0">
                <a:solidFill>
                  <a:srgbClr val="002060"/>
                </a:solidFill>
              </a:rPr>
              <a:t>prova </a:t>
            </a:r>
            <a:r>
              <a:rPr lang="it-IT" sz="2800" b="1" i="1" dirty="0">
                <a:solidFill>
                  <a:srgbClr val="002060"/>
                </a:solidFill>
              </a:rPr>
              <a:t>prima </a:t>
            </a:r>
            <a:r>
              <a:rPr lang="it-IT" sz="2800" b="1" i="1" dirty="0" err="1">
                <a:solidFill>
                  <a:srgbClr val="002060"/>
                </a:solidFill>
              </a:rPr>
              <a:t>facie</a:t>
            </a:r>
            <a:r>
              <a:rPr lang="it-IT" sz="2800" b="1" dirty="0">
                <a:solidFill>
                  <a:srgbClr val="002060"/>
                </a:solidFill>
              </a:rPr>
              <a:t>)</a:t>
            </a:r>
          </a:p>
        </p:txBody>
      </p:sp>
      <p:sp>
        <p:nvSpPr>
          <p:cNvPr id="5" name="Text Box 12"/>
          <p:cNvSpPr txBox="1">
            <a:spLocks noChangeArrowheads="1"/>
          </p:cNvSpPr>
          <p:nvPr/>
        </p:nvSpPr>
        <p:spPr bwMode="auto">
          <a:xfrm>
            <a:off x="8081963" y="6546850"/>
            <a:ext cx="954087"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sz="1200" b="1" dirty="0">
                <a:solidFill>
                  <a:srgbClr val="FF3300"/>
                </a:solidFill>
              </a:rPr>
              <a:t> </a:t>
            </a:r>
            <a:r>
              <a:rPr lang="it-IT" altLang="it-IT" sz="1200" b="1" dirty="0" err="1">
                <a:solidFill>
                  <a:srgbClr val="C00000"/>
                </a:solidFill>
              </a:rPr>
              <a:t>M.Tavassi</a:t>
            </a:r>
            <a:endParaRPr lang="it-IT" altLang="it-IT" sz="1200" b="1" dirty="0">
              <a:solidFill>
                <a:srgbClr val="C00000"/>
              </a:solidFill>
            </a:endParaRPr>
          </a:p>
          <a:p>
            <a:endParaRPr lang="it-IT" altLang="it-IT" dirty="0">
              <a:solidFill>
                <a:srgbClr val="000000"/>
              </a:solidFill>
            </a:endParaRPr>
          </a:p>
        </p:txBody>
      </p:sp>
    </p:spTree>
    <p:extLst>
      <p:ext uri="{BB962C8B-B14F-4D97-AF65-F5344CB8AC3E}">
        <p14:creationId xmlns:p14="http://schemas.microsoft.com/office/powerpoint/2010/main" val="10863885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idx="4294967295"/>
          </p:nvPr>
        </p:nvSpPr>
        <p:spPr>
          <a:xfrm>
            <a:off x="0" y="-152400"/>
            <a:ext cx="9144000" cy="1084263"/>
          </a:xfrm>
        </p:spPr>
        <p:txBody>
          <a:bodyPr lIns="91440" tIns="45720" rIns="91440" bIns="45720"/>
          <a:lstStyle/>
          <a:p>
            <a:pPr eaLnBrk="1" hangingPunct="1"/>
            <a:r>
              <a:rPr lang="it-IT" altLang="it-IT" sz="2800" b="1" smtClean="0">
                <a:solidFill>
                  <a:srgbClr val="9900CC"/>
                </a:solidFill>
              </a:rPr>
              <a:t>Giurisprudenza nazionale</a:t>
            </a:r>
            <a:br>
              <a:rPr lang="it-IT" altLang="it-IT" sz="2800" b="1" smtClean="0">
                <a:solidFill>
                  <a:srgbClr val="9900CC"/>
                </a:solidFill>
              </a:rPr>
            </a:br>
            <a:r>
              <a:rPr lang="it-IT" altLang="it-IT" sz="2800" b="1" smtClean="0">
                <a:solidFill>
                  <a:srgbClr val="9900CC"/>
                </a:solidFill>
              </a:rPr>
              <a:t>La decisione amministrativa in sede civile</a:t>
            </a:r>
          </a:p>
        </p:txBody>
      </p:sp>
      <p:sp>
        <p:nvSpPr>
          <p:cNvPr id="30723" name="Rectangle 3"/>
          <p:cNvSpPr>
            <a:spLocks noGrp="1" noChangeArrowheads="1"/>
          </p:cNvSpPr>
          <p:nvPr>
            <p:ph type="body" idx="4294967295"/>
          </p:nvPr>
        </p:nvSpPr>
        <p:spPr>
          <a:xfrm>
            <a:off x="-36513" y="865188"/>
            <a:ext cx="9067801" cy="6019800"/>
          </a:xfrm>
        </p:spPr>
        <p:txBody>
          <a:bodyPr lIns="91440" tIns="45720" rIns="91440" bIns="45720"/>
          <a:lstStyle/>
          <a:p>
            <a:pPr algn="just" eaLnBrk="1" hangingPunct="1">
              <a:buFont typeface="Times New Roman" pitchFamily="18" charset="0"/>
              <a:buNone/>
            </a:pPr>
            <a:r>
              <a:rPr lang="it-IT" altLang="it-IT" sz="2800" b="1" dirty="0" smtClean="0">
                <a:solidFill>
                  <a:srgbClr val="0070C0"/>
                </a:solidFill>
              </a:rPr>
              <a:t>Per le </a:t>
            </a:r>
            <a:r>
              <a:rPr lang="it-IT" altLang="it-IT" sz="2800" b="1" i="1" dirty="0" err="1" smtClean="0">
                <a:solidFill>
                  <a:srgbClr val="0070C0"/>
                </a:solidFill>
              </a:rPr>
              <a:t>follow</a:t>
            </a:r>
            <a:r>
              <a:rPr lang="it-IT" altLang="it-IT" sz="2800" b="1" i="1" dirty="0" smtClean="0">
                <a:solidFill>
                  <a:srgbClr val="0070C0"/>
                </a:solidFill>
              </a:rPr>
              <a:t>-on </a:t>
            </a:r>
            <a:r>
              <a:rPr lang="it-IT" altLang="it-IT" sz="2800" b="1" i="1" dirty="0" err="1" smtClean="0">
                <a:solidFill>
                  <a:srgbClr val="0070C0"/>
                </a:solidFill>
              </a:rPr>
              <a:t>actions</a:t>
            </a:r>
            <a:r>
              <a:rPr lang="it-IT" altLang="it-IT" sz="2800" b="1" i="1" dirty="0" smtClean="0">
                <a:solidFill>
                  <a:srgbClr val="0070C0"/>
                </a:solidFill>
              </a:rPr>
              <a:t>, </a:t>
            </a:r>
            <a:r>
              <a:rPr lang="it-IT" altLang="it-IT" sz="2800" b="1" dirty="0" smtClean="0">
                <a:solidFill>
                  <a:srgbClr val="0070C0"/>
                </a:solidFill>
              </a:rPr>
              <a:t>la giurisprudenza ha attribuito elevata rilevanza alle decisioni dell’AGCM </a:t>
            </a:r>
            <a:r>
              <a:rPr lang="it-IT" altLang="it-IT" sz="2000" b="1" dirty="0" smtClean="0"/>
              <a:t>(</a:t>
            </a:r>
            <a:r>
              <a:rPr lang="it-IT" altLang="it-IT" sz="2000" b="1" dirty="0" err="1" smtClean="0"/>
              <a:t>App</a:t>
            </a:r>
            <a:r>
              <a:rPr lang="it-IT" altLang="it-IT" sz="2000" b="1" dirty="0" smtClean="0"/>
              <a:t>. Napoli, </a:t>
            </a:r>
            <a:r>
              <a:rPr lang="it-IT" altLang="it-IT" sz="2000" b="1" dirty="0" err="1" smtClean="0"/>
              <a:t>sent</a:t>
            </a:r>
            <a:r>
              <a:rPr lang="it-IT" altLang="it-IT" sz="2000" b="1" dirty="0" smtClean="0"/>
              <a:t>. 3.5.2005, </a:t>
            </a:r>
            <a:r>
              <a:rPr lang="it-IT" altLang="it-IT" sz="2000" b="1" i="1" dirty="0" err="1" smtClean="0"/>
              <a:t>Nigriello</a:t>
            </a:r>
            <a:r>
              <a:rPr lang="it-IT" altLang="it-IT" sz="2000" b="1" i="1" dirty="0" smtClean="0"/>
              <a:t> c. SAI; </a:t>
            </a:r>
            <a:r>
              <a:rPr lang="it-IT" altLang="it-IT" sz="2000" b="1" dirty="0" err="1" smtClean="0"/>
              <a:t>App</a:t>
            </a:r>
            <a:r>
              <a:rPr lang="it-IT" altLang="it-IT" sz="2000" b="1" dirty="0" smtClean="0"/>
              <a:t>. Bari 9-8-2005, </a:t>
            </a:r>
            <a:r>
              <a:rPr lang="it-IT" altLang="it-IT" sz="2000" b="1" i="1" dirty="0" err="1" smtClean="0"/>
              <a:t>Cetel</a:t>
            </a:r>
            <a:r>
              <a:rPr lang="it-IT" altLang="it-IT" sz="2000" b="1" i="1" dirty="0" smtClean="0"/>
              <a:t> + al. C. Enel</a:t>
            </a:r>
            <a:r>
              <a:rPr lang="it-IT" altLang="it-IT" sz="2000" b="1" dirty="0" smtClean="0"/>
              <a:t>; </a:t>
            </a:r>
            <a:r>
              <a:rPr lang="it-IT" altLang="it-IT" sz="2000" b="1" dirty="0" err="1" smtClean="0"/>
              <a:t>Trib</a:t>
            </a:r>
            <a:r>
              <a:rPr lang="it-IT" altLang="it-IT" sz="2000" b="1" dirty="0" smtClean="0"/>
              <a:t>. Roma, </a:t>
            </a:r>
            <a:r>
              <a:rPr lang="it-IT" altLang="it-IT" sz="2000" b="1" dirty="0" err="1" smtClean="0"/>
              <a:t>sent</a:t>
            </a:r>
            <a:r>
              <a:rPr lang="it-IT" altLang="it-IT" sz="2000" b="1" dirty="0" smtClean="0"/>
              <a:t>. 2006, </a:t>
            </a:r>
            <a:r>
              <a:rPr lang="it-IT" altLang="it-IT" sz="2000" b="1" i="1" dirty="0" smtClean="0"/>
              <a:t>KM </a:t>
            </a:r>
            <a:r>
              <a:rPr lang="it-IT" altLang="it-IT" sz="2000" b="1" i="1" dirty="0" err="1" smtClean="0"/>
              <a:t>Zundholz</a:t>
            </a:r>
            <a:r>
              <a:rPr lang="it-IT" altLang="it-IT" sz="2000" b="1" i="1" dirty="0" smtClean="0"/>
              <a:t> International  c. Consorzio Industrie Fiammiferi)</a:t>
            </a:r>
          </a:p>
          <a:p>
            <a:pPr algn="just" eaLnBrk="1" hangingPunct="1">
              <a:buFont typeface="Times New Roman" pitchFamily="18" charset="0"/>
              <a:buNone/>
            </a:pPr>
            <a:r>
              <a:rPr lang="it-IT" altLang="it-IT" sz="2800" b="1" dirty="0" smtClean="0">
                <a:solidFill>
                  <a:srgbClr val="0070C0"/>
                </a:solidFill>
              </a:rPr>
              <a:t>E’ stata esclusa la pregiudizialità fra accertamento in sede amministrativa e azione civile per il risarcimento</a:t>
            </a:r>
            <a:r>
              <a:rPr lang="it-IT" altLang="it-IT" sz="2400" b="1" dirty="0" smtClean="0">
                <a:solidFill>
                  <a:srgbClr val="0070C0"/>
                </a:solidFill>
              </a:rPr>
              <a:t> </a:t>
            </a:r>
            <a:r>
              <a:rPr lang="it-IT" altLang="it-IT" sz="2000" b="1" dirty="0" smtClean="0"/>
              <a:t>(</a:t>
            </a:r>
            <a:r>
              <a:rPr lang="it-IT" altLang="it-IT" sz="2000" b="1" dirty="0" err="1" smtClean="0"/>
              <a:t>Cass</a:t>
            </a:r>
            <a:r>
              <a:rPr lang="it-IT" altLang="it-IT" sz="2000" b="1" dirty="0" smtClean="0"/>
              <a:t>. 1.2.1999 n. 827; S.U. 4.2.2005 n.2207; Sez. 3, 2.2.07 n. 2305; </a:t>
            </a:r>
            <a:r>
              <a:rPr lang="it-IT" altLang="it-IT" sz="2000" b="1" dirty="0" err="1" smtClean="0"/>
              <a:t>App</a:t>
            </a:r>
            <a:r>
              <a:rPr lang="it-IT" altLang="it-IT" sz="2000" b="1" dirty="0" smtClean="0"/>
              <a:t>. Milano </a:t>
            </a:r>
            <a:r>
              <a:rPr lang="it-IT" altLang="it-IT" sz="2000" b="1" dirty="0" err="1" smtClean="0"/>
              <a:t>ord</a:t>
            </a:r>
            <a:r>
              <a:rPr lang="it-IT" altLang="it-IT" sz="2000" b="1" dirty="0" smtClean="0"/>
              <a:t>. 5.2.96, </a:t>
            </a:r>
            <a:r>
              <a:rPr lang="it-IT" altLang="it-IT" sz="2000" b="1" i="1" dirty="0" err="1" smtClean="0"/>
              <a:t>Comis</a:t>
            </a:r>
            <a:r>
              <a:rPr lang="it-IT" altLang="it-IT" sz="2000" b="1" i="1" dirty="0" smtClean="0"/>
              <a:t> c. Fiera di Milano</a:t>
            </a:r>
            <a:r>
              <a:rPr lang="it-IT" altLang="it-IT" sz="2000" b="1" dirty="0" smtClean="0"/>
              <a:t>; 25.9.95, </a:t>
            </a:r>
            <a:r>
              <a:rPr lang="it-IT" altLang="it-IT" sz="2000" b="1" i="1" dirty="0" err="1" smtClean="0"/>
              <a:t>Sanguinetti</a:t>
            </a:r>
            <a:r>
              <a:rPr lang="it-IT" altLang="it-IT" sz="2000" b="1" i="1" dirty="0" smtClean="0"/>
              <a:t> c. ANIA</a:t>
            </a:r>
            <a:r>
              <a:rPr lang="it-IT" altLang="it-IT" sz="2000" b="1" dirty="0" smtClean="0"/>
              <a:t>; 15.5.96 </a:t>
            </a:r>
            <a:r>
              <a:rPr lang="it-IT" altLang="it-IT" sz="2000" b="1" i="1" dirty="0" err="1" smtClean="0"/>
              <a:t>Auchan</a:t>
            </a:r>
            <a:r>
              <a:rPr lang="it-IT" altLang="it-IT" sz="2000" b="1" i="1" dirty="0" smtClean="0"/>
              <a:t> c. </a:t>
            </a:r>
            <a:r>
              <a:rPr lang="it-IT" altLang="it-IT" sz="2000" b="1" i="1" dirty="0" err="1" smtClean="0"/>
              <a:t>Faid</a:t>
            </a:r>
            <a:r>
              <a:rPr lang="it-IT" altLang="it-IT" sz="2000" b="1" dirty="0" smtClean="0"/>
              <a:t>; sent.10.12.04,</a:t>
            </a:r>
            <a:r>
              <a:rPr lang="it-IT" altLang="it-IT" sz="2000" b="1" i="1" dirty="0" smtClean="0"/>
              <a:t> </a:t>
            </a:r>
            <a:r>
              <a:rPr lang="it-IT" altLang="it-IT" sz="2000" b="1" i="1" dirty="0" err="1" smtClean="0"/>
              <a:t>Inaz</a:t>
            </a:r>
            <a:r>
              <a:rPr lang="it-IT" altLang="it-IT" sz="2000" b="1" i="1" dirty="0" smtClean="0"/>
              <a:t>/</a:t>
            </a:r>
            <a:r>
              <a:rPr lang="it-IT" altLang="it-IT" sz="2000" b="1" i="1" dirty="0" err="1" smtClean="0"/>
              <a:t>Ass.Cons.Lav</a:t>
            </a:r>
            <a:r>
              <a:rPr lang="it-IT" altLang="it-IT" sz="2000" b="1" i="1" dirty="0" smtClean="0"/>
              <a:t>.</a:t>
            </a:r>
            <a:r>
              <a:rPr lang="it-IT" altLang="it-IT" sz="2000" b="1" dirty="0" smtClean="0"/>
              <a:t>; </a:t>
            </a:r>
            <a:r>
              <a:rPr lang="it-IT" altLang="it-IT" sz="2000" b="1" dirty="0" err="1" smtClean="0"/>
              <a:t>App.Napoli</a:t>
            </a:r>
            <a:r>
              <a:rPr lang="it-IT" altLang="it-IT" sz="2000" b="1" dirty="0" smtClean="0"/>
              <a:t> 17.12.07, </a:t>
            </a:r>
            <a:r>
              <a:rPr lang="it-IT" altLang="it-IT" sz="2000" b="1" i="1" dirty="0" smtClean="0"/>
              <a:t>Lloyd Ad</a:t>
            </a:r>
            <a:r>
              <a:rPr lang="it-IT" altLang="it-IT" sz="2000" b="1" dirty="0" smtClean="0"/>
              <a:t>)</a:t>
            </a:r>
            <a:r>
              <a:rPr lang="it-IT" altLang="it-IT" sz="2400" b="1" dirty="0" smtClean="0"/>
              <a:t> </a:t>
            </a:r>
          </a:p>
          <a:p>
            <a:pPr algn="just" eaLnBrk="1" hangingPunct="1">
              <a:buFont typeface="Times New Roman" pitchFamily="18" charset="0"/>
              <a:buNone/>
            </a:pPr>
            <a:r>
              <a:rPr lang="it-IT" altLang="it-IT" sz="2800" b="1" dirty="0" smtClean="0">
                <a:solidFill>
                  <a:srgbClr val="0070C0"/>
                </a:solidFill>
              </a:rPr>
              <a:t>E’ stata affermata l’indipendenza degli accertamenti </a:t>
            </a:r>
            <a:r>
              <a:rPr lang="it-IT" altLang="it-IT" sz="2000" b="1" dirty="0" smtClean="0"/>
              <a:t>(</a:t>
            </a:r>
            <a:r>
              <a:rPr lang="it-IT" altLang="it-IT" sz="2000" b="1" dirty="0" err="1" smtClean="0"/>
              <a:t>App</a:t>
            </a:r>
            <a:r>
              <a:rPr lang="it-IT" altLang="it-IT" sz="2000" b="1" dirty="0" smtClean="0"/>
              <a:t>. Napoli,</a:t>
            </a:r>
            <a:r>
              <a:rPr lang="it-IT" altLang="it-IT" sz="2400" b="1" dirty="0" smtClean="0"/>
              <a:t> 9.2.2006, </a:t>
            </a:r>
            <a:r>
              <a:rPr lang="it-IT" altLang="it-IT" sz="2400" b="1" i="1" dirty="0" err="1" smtClean="0"/>
              <a:t>Nigriello</a:t>
            </a:r>
            <a:r>
              <a:rPr lang="it-IT" altLang="it-IT" sz="2400" b="1" i="1" dirty="0" smtClean="0"/>
              <a:t> c. UNIPOL</a:t>
            </a:r>
            <a:r>
              <a:rPr lang="it-IT" altLang="it-IT" sz="2400" b="1" dirty="0" smtClean="0"/>
              <a:t>; </a:t>
            </a:r>
            <a:r>
              <a:rPr lang="it-IT" altLang="it-IT" sz="2400" b="1" dirty="0" err="1" smtClean="0"/>
              <a:t>App</a:t>
            </a:r>
            <a:r>
              <a:rPr lang="it-IT" altLang="it-IT" sz="2400" b="1" dirty="0" smtClean="0"/>
              <a:t>. Catania 15.3.07, </a:t>
            </a:r>
            <a:r>
              <a:rPr lang="it-IT" altLang="it-IT" sz="2400" b="1" i="1" dirty="0" smtClean="0"/>
              <a:t>caso </a:t>
            </a:r>
            <a:r>
              <a:rPr lang="it-IT" altLang="it-IT" sz="2400" b="1" i="1" dirty="0" err="1" smtClean="0"/>
              <a:t>r.c.a</a:t>
            </a:r>
            <a:r>
              <a:rPr lang="it-IT" altLang="it-IT" sz="2400" b="1" dirty="0" smtClean="0"/>
              <a:t>)</a:t>
            </a:r>
          </a:p>
        </p:txBody>
      </p:sp>
      <p:sp>
        <p:nvSpPr>
          <p:cNvPr id="30724" name="Rectangle 4"/>
          <p:cNvSpPr>
            <a:spLocks noChangeArrowheads="1"/>
          </p:cNvSpPr>
          <p:nvPr/>
        </p:nvSpPr>
        <p:spPr bwMode="auto">
          <a:xfrm>
            <a:off x="6621463" y="6580188"/>
            <a:ext cx="248761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800"/>
              </a:spcBef>
              <a:buChar char="•"/>
              <a:defRPr sz="3200">
                <a:solidFill>
                  <a:srgbClr val="000000"/>
                </a:solidFill>
                <a:latin typeface="Times New Roman" pitchFamily="18" charset="0"/>
              </a:defRPr>
            </a:lvl1pPr>
            <a:lvl2pPr eaLnBrk="0" hangingPunct="0">
              <a:spcBef>
                <a:spcPts val="700"/>
              </a:spcBef>
              <a:buChar char="–"/>
              <a:defRPr sz="2800">
                <a:solidFill>
                  <a:srgbClr val="000000"/>
                </a:solidFill>
                <a:latin typeface="Times New Roman" pitchFamily="18" charset="0"/>
              </a:defRPr>
            </a:lvl2pPr>
            <a:lvl3pPr eaLnBrk="0" hangingPunct="0">
              <a:spcBef>
                <a:spcPts val="600"/>
              </a:spcBef>
              <a:buChar char="•"/>
              <a:defRPr sz="2400">
                <a:solidFill>
                  <a:srgbClr val="000000"/>
                </a:solidFill>
                <a:latin typeface="Times New Roman" pitchFamily="18" charset="0"/>
              </a:defRPr>
            </a:lvl3pPr>
            <a:lvl4pPr eaLnBrk="0" hangingPunct="0">
              <a:spcBef>
                <a:spcPts val="500"/>
              </a:spcBef>
              <a:buChar char="–"/>
              <a:defRPr sz="2000">
                <a:solidFill>
                  <a:srgbClr val="000000"/>
                </a:solidFill>
                <a:latin typeface="Times New Roman" pitchFamily="18" charset="0"/>
              </a:defRPr>
            </a:lvl4pPr>
            <a:lvl5pPr eaLnBrk="0" hangingPunct="0">
              <a:spcBef>
                <a:spcPts val="500"/>
              </a:spcBef>
              <a:buChar char="»"/>
              <a:defRPr sz="2000">
                <a:solidFill>
                  <a:srgbClr val="000000"/>
                </a:solidFill>
                <a:latin typeface="Times New Roman" pitchFamily="18" charset="0"/>
              </a:defRPr>
            </a:lvl5pPr>
            <a:lvl6pPr marL="2514600" indent="-228600" eaLnBrk="0" fontAlgn="base" hangingPunct="0">
              <a:spcBef>
                <a:spcPts val="500"/>
              </a:spcBef>
              <a:spcAft>
                <a:spcPct val="0"/>
              </a:spcAft>
              <a:buClr>
                <a:srgbClr val="000000"/>
              </a:buClr>
              <a:buSzPct val="100000"/>
              <a:buFont typeface="Times New Roman" pitchFamily="18" charset="0"/>
              <a:buChar char="»"/>
              <a:defRPr sz="2000">
                <a:solidFill>
                  <a:srgbClr val="000000"/>
                </a:solidFill>
                <a:latin typeface="Times New Roman" pitchFamily="18" charset="0"/>
              </a:defRPr>
            </a:lvl6pPr>
            <a:lvl7pPr marL="2971800" indent="-228600" eaLnBrk="0" fontAlgn="base" hangingPunct="0">
              <a:spcBef>
                <a:spcPts val="500"/>
              </a:spcBef>
              <a:spcAft>
                <a:spcPct val="0"/>
              </a:spcAft>
              <a:buClr>
                <a:srgbClr val="000000"/>
              </a:buClr>
              <a:buSzPct val="100000"/>
              <a:buFont typeface="Times New Roman" pitchFamily="18" charset="0"/>
              <a:buChar char="»"/>
              <a:defRPr sz="2000">
                <a:solidFill>
                  <a:srgbClr val="000000"/>
                </a:solidFill>
                <a:latin typeface="Times New Roman" pitchFamily="18" charset="0"/>
              </a:defRPr>
            </a:lvl7pPr>
            <a:lvl8pPr marL="3429000" indent="-228600" eaLnBrk="0" fontAlgn="base" hangingPunct="0">
              <a:spcBef>
                <a:spcPts val="500"/>
              </a:spcBef>
              <a:spcAft>
                <a:spcPct val="0"/>
              </a:spcAft>
              <a:buClr>
                <a:srgbClr val="000000"/>
              </a:buClr>
              <a:buSzPct val="100000"/>
              <a:buFont typeface="Times New Roman" pitchFamily="18" charset="0"/>
              <a:buChar char="»"/>
              <a:defRPr sz="2000">
                <a:solidFill>
                  <a:srgbClr val="000000"/>
                </a:solidFill>
                <a:latin typeface="Times New Roman" pitchFamily="18" charset="0"/>
              </a:defRPr>
            </a:lvl8pPr>
            <a:lvl9pPr marL="3886200" indent="-228600" eaLnBrk="0" fontAlgn="base" hangingPunct="0">
              <a:spcBef>
                <a:spcPts val="500"/>
              </a:spcBef>
              <a:spcAft>
                <a:spcPct val="0"/>
              </a:spcAft>
              <a:buClr>
                <a:srgbClr val="000000"/>
              </a:buClr>
              <a:buSzPct val="100000"/>
              <a:buFont typeface="Times New Roman" pitchFamily="18" charset="0"/>
              <a:buChar char="»"/>
              <a:defRPr sz="2000">
                <a:solidFill>
                  <a:srgbClr val="000000"/>
                </a:solidFill>
                <a:latin typeface="Times New Roman" pitchFamily="18" charset="0"/>
              </a:defRPr>
            </a:lvl9pPr>
          </a:lstStyle>
          <a:p>
            <a:pPr eaLnBrk="1" fontAlgn="base" hangingPunct="1">
              <a:spcBef>
                <a:spcPct val="0"/>
              </a:spcBef>
              <a:spcAft>
                <a:spcPct val="0"/>
              </a:spcAft>
              <a:buFontTx/>
              <a:buNone/>
            </a:pPr>
            <a:r>
              <a:rPr lang="it-IT" altLang="it-IT" sz="1400" b="1" smtClean="0">
                <a:solidFill>
                  <a:srgbClr val="00FFCC"/>
                </a:solidFill>
                <a:cs typeface="Times New Roman" pitchFamily="18" charset="0"/>
              </a:rPr>
              <a:t>                        </a:t>
            </a:r>
            <a:r>
              <a:rPr lang="it-IT" altLang="it-IT" sz="1400" b="1" smtClean="0">
                <a:solidFill>
                  <a:srgbClr val="FF0066"/>
                </a:solidFill>
                <a:cs typeface="Times New Roman" pitchFamily="18" charset="0"/>
              </a:rPr>
              <a:t>Marina Tavassi</a:t>
            </a:r>
            <a:r>
              <a:rPr lang="it-IT" altLang="it-IT" sz="1400" b="1" smtClean="0">
                <a:solidFill>
                  <a:srgbClr val="00FFCC"/>
                </a:solidFill>
                <a:cs typeface="Times New Roman" pitchFamily="18" charset="0"/>
              </a:rPr>
              <a:t> </a:t>
            </a:r>
          </a:p>
        </p:txBody>
      </p:sp>
    </p:spTree>
    <p:extLst>
      <p:ext uri="{BB962C8B-B14F-4D97-AF65-F5344CB8AC3E}">
        <p14:creationId xmlns:p14="http://schemas.microsoft.com/office/powerpoint/2010/main" val="2468197955"/>
      </p:ext>
    </p:extLst>
  </p:cSld>
  <p:clrMapOvr>
    <a:masterClrMapping/>
  </p:clrMapOvr>
</p:sld>
</file>

<file path=ppt/theme/theme1.xml><?xml version="1.0" encoding="utf-8"?>
<a:theme xmlns:a="http://schemas.openxmlformats.org/drawingml/2006/main" name="Struttura predefinita">
  <a:themeElements>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ruttura predefinit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ruttura predefini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ruttura predefinit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ruttura predefini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ruttura predefini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ruttura predefini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ruttura predefini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ruttura predefini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Struttura predefinita">
  <a:themeElements>
    <a:clrScheme name="Struttura predefinit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ruttura predefinit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bg1"/>
            </a:solidFill>
            <a:effectLst/>
            <a:latin typeface="Arial" charset="0"/>
          </a:defRPr>
        </a:defPPr>
      </a:lstStyle>
    </a:lnDef>
  </a:objectDefaults>
  <a:extraClrSchemeLst>
    <a:extraClrScheme>
      <a:clrScheme name="Struttura predefinit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ruttura predefinit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ruttura predefinita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ruttura predefinit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ruttura predefinit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2878</TotalTime>
  <Words>4029</Words>
  <Application>Microsoft Office PowerPoint</Application>
  <PresentationFormat>Presentazione su schermo (4:3)</PresentationFormat>
  <Paragraphs>414</Paragraphs>
  <Slides>50</Slides>
  <Notes>6</Notes>
  <HiddenSlides>0</HiddenSlides>
  <MMClips>0</MMClips>
  <ScaleCrop>false</ScaleCrop>
  <HeadingPairs>
    <vt:vector size="4" baseType="variant">
      <vt:variant>
        <vt:lpstr>Tema</vt:lpstr>
      </vt:variant>
      <vt:variant>
        <vt:i4>3</vt:i4>
      </vt:variant>
      <vt:variant>
        <vt:lpstr>Titoli diapositive</vt:lpstr>
      </vt:variant>
      <vt:variant>
        <vt:i4>50</vt:i4>
      </vt:variant>
    </vt:vector>
  </HeadingPairs>
  <TitlesOfParts>
    <vt:vector size="53" baseType="lpstr">
      <vt:lpstr>Struttura predefinita</vt:lpstr>
      <vt:lpstr>Tema di Office</vt:lpstr>
      <vt:lpstr>1_Struttura predefinita</vt:lpstr>
      <vt:lpstr>Presentazione standard di PowerPoint</vt:lpstr>
      <vt:lpstr>Presentazione standard di PowerPoint</vt:lpstr>
      <vt:lpstr>Presentazione standard di PowerPoint</vt:lpstr>
      <vt:lpstr>TUTELA DELLA CONCORRENZA</vt:lpstr>
      <vt:lpstr>PRIVATE ENFORCEMENT</vt:lpstr>
      <vt:lpstr>FOLLOW ON ACTIONS (1)</vt:lpstr>
      <vt:lpstr>FOLLOW ON ACTIONS (2)</vt:lpstr>
      <vt:lpstr> Effetto delle decisioni delle Autorità Garanti nazionali (Art. 9) </vt:lpstr>
      <vt:lpstr>Giurisprudenza nazionale La decisione amministrativa in sede civile</vt:lpstr>
      <vt:lpstr>INDICAZIONI PER LA QUANTIFICAZIONE DEI DANNI</vt:lpstr>
      <vt:lpstr>Ricostruzione storica (1/2)</vt:lpstr>
      <vt:lpstr>Ricostruzione storica (2/2)</vt:lpstr>
      <vt:lpstr>Corte di Giustizia le sentenze più significative</vt:lpstr>
      <vt:lpstr>Principi desumibili</vt:lpstr>
      <vt:lpstr>I principali obiettivi della Direttiva (Art. 1)</vt:lpstr>
      <vt:lpstr>I «confini» della Direttiva</vt:lpstr>
      <vt:lpstr>Misure volte a facilitare il risarcimento del danno da illecito antitrust</vt:lpstr>
      <vt:lpstr>Divulgazione delle prove (Artt. 5 - 8)</vt:lpstr>
      <vt:lpstr>Prescrizione</vt:lpstr>
      <vt:lpstr>Prescrizione (Art. 10)</vt:lpstr>
      <vt:lpstr> Responsabilità in solido (Art. 11)  </vt:lpstr>
      <vt:lpstr> Trasferimento del sovrapprezzo  (passing-on, Artt. 12-16) </vt:lpstr>
      <vt:lpstr>Passing-on</vt:lpstr>
      <vt:lpstr> Composizione consensuale delle controversie (Artt. 18-19) </vt:lpstr>
      <vt:lpstr>Interazione tra danni e sanzioni amministrative nella Direttiva</vt:lpstr>
      <vt:lpstr>Interazione tra danni e sanzioni amministrative: interpretazione</vt:lpstr>
      <vt:lpstr>Ruolo assegnato alle               giurisdizioni nazionali</vt:lpstr>
      <vt:lpstr> PRESUPPOSTI PER  IL RISARCIMENTO DEL DANNO </vt:lpstr>
      <vt:lpstr>QUANTIFICAZIONE DEL DANNO  (Art. 17 della Direttiva)</vt:lpstr>
      <vt:lpstr>QUANTIFICAZIONE DEL DANNO</vt:lpstr>
      <vt:lpstr>CRITERI INDICATI DALLE  LINEE GUIDA DELLA COMMISSIONE </vt:lpstr>
      <vt:lpstr>CRITERI DELLA  GIURISPRUDENZA ITALIANA (II)</vt:lpstr>
      <vt:lpstr>ONERE PROBATORIO IN RELAZIONE AL DANNO</vt:lpstr>
      <vt:lpstr>DIRETTIVA</vt:lpstr>
      <vt:lpstr>MEZZI ISTRUTTORI   UTILI ALLA LIQUIDAZIONE</vt:lpstr>
      <vt:lpstr>MEZZI ISTRUTTORI    UTILI ALLA LIQUIDAZIONE</vt:lpstr>
      <vt:lpstr>ALTRI STRUMENTI UTILIZZATI PER L’ACCERTAMENTO DEL DANNO</vt:lpstr>
      <vt:lpstr>LA LEGITTIMAZIONE ATTIVA ALL’AZIONE DI DANNI</vt:lpstr>
      <vt:lpstr>Cassazione sent. 2.2.2007 n.2305 – I Fondiaria SAI c. Nigriello</vt:lpstr>
      <vt:lpstr>Cassazione sent. 2.2.2007 n.2305 - II</vt:lpstr>
      <vt:lpstr>Cass. I sez. civ. 13 febbraio 2009 n. 3640</vt:lpstr>
      <vt:lpstr>NUOVE INDICAZIONI</vt:lpstr>
      <vt:lpstr>GIURISPRUDENZA DI MERITO - I</vt:lpstr>
      <vt:lpstr>GIURISPRUDENZA DI MERITO - II</vt:lpstr>
      <vt:lpstr>GIURISPRUDENZA DI MERITO – III</vt:lpstr>
      <vt:lpstr>GIURISPRUDENZA DI MERITO – IV</vt:lpstr>
      <vt:lpstr>GIURISPRUDENZA DI MERITO – V</vt:lpstr>
      <vt:lpstr>GIURISPRUDENZA DI MERITO – VI</vt:lpstr>
      <vt:lpstr>Direttiva: altri profili rilevanti</vt:lpstr>
      <vt:lpstr> Grazie dell'attenzione!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marina</dc:creator>
  <cp:lastModifiedBy>marina</cp:lastModifiedBy>
  <cp:revision>287</cp:revision>
  <cp:lastPrinted>2015-11-19T23:11:23Z</cp:lastPrinted>
  <dcterms:created xsi:type="dcterms:W3CDTF">2014-03-16T19:00:21Z</dcterms:created>
  <dcterms:modified xsi:type="dcterms:W3CDTF">2015-11-19T23:15:11Z</dcterms:modified>
</cp:coreProperties>
</file>